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3" r:id="rId2"/>
    <p:sldId id="274" r:id="rId3"/>
    <p:sldId id="257" r:id="rId4"/>
    <p:sldId id="256" r:id="rId5"/>
    <p:sldId id="258" r:id="rId6"/>
    <p:sldId id="259" r:id="rId7"/>
    <p:sldId id="279" r:id="rId8"/>
    <p:sldId id="280" r:id="rId9"/>
    <p:sldId id="260" r:id="rId10"/>
    <p:sldId id="277" r:id="rId11"/>
    <p:sldId id="278" r:id="rId12"/>
    <p:sldId id="261" r:id="rId13"/>
    <p:sldId id="263" r:id="rId14"/>
    <p:sldId id="264" r:id="rId15"/>
    <p:sldId id="275" r:id="rId16"/>
    <p:sldId id="276" r:id="rId17"/>
    <p:sldId id="262" r:id="rId18"/>
    <p:sldId id="265" r:id="rId19"/>
    <p:sldId id="266" r:id="rId20"/>
    <p:sldId id="291" r:id="rId21"/>
    <p:sldId id="282" r:id="rId22"/>
    <p:sldId id="283" r:id="rId23"/>
    <p:sldId id="285" r:id="rId24"/>
    <p:sldId id="286" r:id="rId25"/>
    <p:sldId id="287" r:id="rId26"/>
    <p:sldId id="288" r:id="rId27"/>
    <p:sldId id="289" r:id="rId28"/>
    <p:sldId id="292" r:id="rId29"/>
    <p:sldId id="269" r:id="rId30"/>
    <p:sldId id="270" r:id="rId31"/>
    <p:sldId id="272" r:id="rId32"/>
    <p:sldId id="27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3F1C6-CB39-439F-89A3-38E025F840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B92F3E-4915-4C32-AD15-DACE8D1F10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BF778-8227-4F77-B266-C5FDF089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DE7A6-41CA-4FFF-95F3-C0C5759E1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E3861-9B6B-4E88-BFC1-E3B467B1C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2458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C8DF3-43CA-41FA-9C0E-CD8D5E429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925526-249B-420D-AE68-31BFEF5F4B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0D415-0379-4B08-AA09-34A9FED4B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D483B-DAF2-43DE-AEDE-55CDF5AB4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BAD9B-EB81-4767-8AFC-0AAAF1380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272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441146-E037-4B7B-A166-D52FAD58A8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BE907E-A5BE-4058-B4B7-7035F39E8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20F02-8C0C-45CC-AD3E-F455E15FC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FC924-C76B-4C7A-8F5B-2B3D18CE9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757B3-8C0B-4936-B0EC-3D993EE94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1607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498F5-3B24-4249-A6D6-0D386EE5B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A7ADD-12F3-4D89-B081-7C39249D0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C423F-6B01-487D-B9DC-7F0E9780A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C76CD-96FE-4594-92E2-A0FD6027D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A7695-F301-4F9E-8B11-00748BAAF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8783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A4269-EB41-4BF8-BDA2-25D7F3E79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6CB839-635E-4BB4-ABC3-A9CE5B5D1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B966F-F87A-406E-AC9C-C7973ADA1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75BC0-E5F1-4028-93FC-F77AA715F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DD13D-673D-4B58-9B37-EC711FF0B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1534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3AB59-60F5-4E06-9D40-37397D0FB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9BB90-E87B-4371-86FA-DBF6086809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095F1A-1D5C-484B-BC16-847A5A2E8E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1A832C-9D4F-45DE-A485-326FDFE46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197B2-C728-4CC8-A440-DB80710C0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282748-D4A2-41B2-8712-5CD8E6BA9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80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B26A8-9354-4F9F-8DB7-581314833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DE85B-7D8F-4ABF-94DB-8D8B2AAEF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4250D7-9D5D-4E38-934F-549A77485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B13E35-B143-4435-91AF-2BD15DB37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9AE943-732E-4933-A560-3E341F995B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27AFA4-96AF-42DE-97B5-52E2C100A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F1EBD7-B664-481F-A9A1-F1DF4A00B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033697-05D5-47E3-9F62-EE2DCB1B1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0875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60289-8D69-4A07-9AD0-C9B0ADBA3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770E95-AACC-439F-A082-9CD8A65A6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D34E81-0ECE-4F90-8945-5A99353D8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F952B-ABC1-4664-A992-1D0542C7C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3475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5C251F-1411-494F-867C-F49C28514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2BFB99-D4A2-4ABA-B5B8-38ECE71BF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7D04F-D5E5-48B4-B9CE-4B372FAF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5414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66E55-F2FD-4339-948B-EE9AD3B6B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27D93-F482-4062-9C58-D9231E616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EB7151-E0CC-4BC5-AE8A-EB7E7F02DF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06EE70-F9D1-4DBF-82B6-DFFE1D3A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1AE5B6-42B6-4A28-8076-1B960D736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7BEE20-A282-483E-BA3F-4AA8B809E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8116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E6E10-9AA7-4990-AB9F-B3CB7B275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45986E-6D60-44C6-999B-BD596FC70A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827184-C78C-4606-9133-F9810D0E2F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729CF7-A05B-4325-A534-EBCCA05DA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7B6DD-8DD0-4255-9112-ADEEB209A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DD375E-1537-4A57-81F6-9FC7106BF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7759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F878B3-AB06-4376-B787-D07F01404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A8FA22-A894-4463-A75E-2779185DB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C51EB-5A32-4C37-A1BE-B78EC02381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690C9-C5D5-49B8-A110-96E87234BBEE}" type="datetimeFigureOut">
              <a:rPr lang="en-IN" smtClean="0"/>
              <a:t>10/13/2020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EEE77-937F-4046-9D55-BC69106FBD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AC955-68C6-4793-BA2E-0E406E0977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D5414-3897-4B89-98B3-B443758908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2978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jp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jpg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D9D36D6-2AC5-46A1-A849-4C82D5264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F6685D-5F8B-4463-9F9D-A941552AD191}"/>
              </a:ext>
            </a:extLst>
          </p:cNvPr>
          <p:cNvSpPr txBox="1"/>
          <p:nvPr/>
        </p:nvSpPr>
        <p:spPr>
          <a:xfrm>
            <a:off x="5354955" y="552182"/>
            <a:ext cx="5998840" cy="3343135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Applying SQL in Data Breach &amp; Legal Sifter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1D03A324-9A40-4632-8BD5-70CB3F411B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15" r="45587" b="-1"/>
          <a:stretch/>
        </p:blipFill>
        <p:spPr>
          <a:xfrm>
            <a:off x="20" y="10"/>
            <a:ext cx="4992985" cy="685799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764296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QLQuery2.sql - DESKTOP-A7D0S2P.surya (DE">
            <a:hlinkClick r:id="" action="ppaction://media"/>
            <a:extLst>
              <a:ext uri="{FF2B5EF4-FFF2-40B4-BE49-F238E27FC236}">
                <a16:creationId xmlns:a16="http://schemas.microsoft.com/office/drawing/2014/main" id="{88A83758-2676-4EB9-A5F4-D9AE701C2F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9085" y="961052"/>
            <a:ext cx="10338318" cy="558374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2979234-0D7E-454C-AAEB-8BAAD684EED0}"/>
              </a:ext>
            </a:extLst>
          </p:cNvPr>
          <p:cNvSpPr txBox="1"/>
          <p:nvPr/>
        </p:nvSpPr>
        <p:spPr>
          <a:xfrm>
            <a:off x="1243533" y="5527616"/>
            <a:ext cx="161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Play the video</a:t>
            </a:r>
            <a:endParaRPr lang="en-IN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95E7CA1-1162-440E-84F3-E91CC0A2EB64}"/>
              </a:ext>
            </a:extLst>
          </p:cNvPr>
          <p:cNvSpPr txBox="1"/>
          <p:nvPr/>
        </p:nvSpPr>
        <p:spPr>
          <a:xfrm>
            <a:off x="2659310" y="204532"/>
            <a:ext cx="296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1.2  Export Clean Up</a:t>
            </a:r>
            <a:endParaRPr lang="en-IN" sz="2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28887D3-5B94-42BA-99E3-D8F86FFAB0FB}"/>
              </a:ext>
            </a:extLst>
          </p:cNvPr>
          <p:cNvSpPr txBox="1"/>
          <p:nvPr/>
        </p:nvSpPr>
        <p:spPr>
          <a:xfrm>
            <a:off x="5620623" y="251392"/>
            <a:ext cx="5566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Automation (Demo - Formatting)</a:t>
            </a:r>
            <a:endParaRPr lang="en-IN" sz="2400" b="1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E5286F6-ED1E-4F4C-9D2E-DCD48B9F4D6B}"/>
              </a:ext>
            </a:extLst>
          </p:cNvPr>
          <p:cNvCxnSpPr>
            <a:cxnSpLocks/>
          </p:cNvCxnSpPr>
          <p:nvPr/>
        </p:nvCxnSpPr>
        <p:spPr>
          <a:xfrm>
            <a:off x="5422083" y="47297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picture containing icon&#10;&#10;Description automatically generated">
            <a:extLst>
              <a:ext uri="{FF2B5EF4-FFF2-40B4-BE49-F238E27FC236}">
                <a16:creationId xmlns:a16="http://schemas.microsoft.com/office/drawing/2014/main" id="{56416FC4-AE66-4A15-8AC0-B333252F6E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849" r="1177" b="19879"/>
          <a:stretch/>
        </p:blipFill>
        <p:spPr>
          <a:xfrm>
            <a:off x="1384184" y="4712258"/>
            <a:ext cx="1132513" cy="89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35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4CBBB6A-9662-4E9F-A695-3816CAB395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4576430"/>
              </p:ext>
            </p:extLst>
          </p:nvPr>
        </p:nvGraphicFramePr>
        <p:xfrm>
          <a:off x="1007361" y="1545008"/>
          <a:ext cx="10329332" cy="45478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01552">
                  <a:extLst>
                    <a:ext uri="{9D8B030D-6E8A-4147-A177-3AD203B41FA5}">
                      <a16:colId xmlns:a16="http://schemas.microsoft.com/office/drawing/2014/main" val="3874457009"/>
                    </a:ext>
                  </a:extLst>
                </a:gridCol>
                <a:gridCol w="5127780">
                  <a:extLst>
                    <a:ext uri="{9D8B030D-6E8A-4147-A177-3AD203B41FA5}">
                      <a16:colId xmlns:a16="http://schemas.microsoft.com/office/drawing/2014/main" val="3734668471"/>
                    </a:ext>
                  </a:extLst>
                </a:gridCol>
              </a:tblGrid>
              <a:tr h="38592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BeforeFormatting</a:t>
                      </a:r>
                      <a:endParaRPr lang="en-IN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AfterFormatting</a:t>
                      </a:r>
                      <a:endParaRPr lang="en-IN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b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352667"/>
                  </a:ext>
                </a:extLst>
              </a:tr>
              <a:tr h="38592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155 Jasen LLC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155 Jasen, LLC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6555183"/>
                  </a:ext>
                </a:extLst>
              </a:tr>
              <a:tr h="38592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8701 Partners,, LLC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8701 Partners, LLC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/>
                </a:tc>
                <a:extLst>
                  <a:ext uri="{0D108BD9-81ED-4DB2-BD59-A6C34878D82A}">
                    <a16:rowId xmlns:a16="http://schemas.microsoft.com/office/drawing/2014/main" val="4064731779"/>
                  </a:ext>
                </a:extLst>
              </a:tr>
              <a:tr h="38592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A2Z Management Services Inc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A2Z Management Services, Inc.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7889698"/>
                  </a:ext>
                </a:extLst>
              </a:tr>
              <a:tr h="385927">
                <a:tc>
                  <a:txBody>
                    <a:bodyPr/>
                    <a:lstStyle/>
                    <a:p>
                      <a:pPr algn="ctr" fontAlgn="b"/>
                      <a:r>
                        <a:rPr lang="sv-SE" sz="1500" u="none" strike="noStrike" dirty="0">
                          <a:effectLst/>
                        </a:rPr>
                        <a:t>Abrams Garfinkel Margolis Bergson, LLP.</a:t>
                      </a:r>
                      <a:endParaRPr lang="sv-SE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v-SE" sz="1500" u="none" strike="noStrike" dirty="0">
                          <a:effectLst/>
                        </a:rPr>
                        <a:t>Abrams Garfinkel Margolis Bergson, LLP</a:t>
                      </a:r>
                      <a:endParaRPr lang="sv-SE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/>
                </a:tc>
                <a:extLst>
                  <a:ext uri="{0D108BD9-81ED-4DB2-BD59-A6C34878D82A}">
                    <a16:rowId xmlns:a16="http://schemas.microsoft.com/office/drawing/2014/main" val="3524328930"/>
                  </a:ext>
                </a:extLst>
              </a:tr>
              <a:tr h="38592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Academy Bus Co Inc.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Academy Bus Co, Inc.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586994"/>
                  </a:ext>
                </a:extLst>
              </a:tr>
              <a:tr h="38592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>
                          <a:effectLst/>
                        </a:rPr>
                        <a:t>Acuity Partners, LLC;</a:t>
                      </a:r>
                      <a:endParaRPr lang="en-IN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Acuity Partners, LLC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/>
                </a:tc>
                <a:extLst>
                  <a:ext uri="{0D108BD9-81ED-4DB2-BD59-A6C34878D82A}">
                    <a16:rowId xmlns:a16="http://schemas.microsoft.com/office/drawing/2014/main" val="3939490598"/>
                  </a:ext>
                </a:extLst>
              </a:tr>
              <a:tr h="6886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ADP </a:t>
                      </a:r>
                      <a:r>
                        <a:rPr lang="en-US" sz="1500" u="none" strike="noStrike" dirty="0" err="1">
                          <a:effectLst/>
                        </a:rPr>
                        <a:t>Totalsource</a:t>
                      </a:r>
                      <a:r>
                        <a:rPr lang="en-US" sz="1500" u="none" strike="noStrike" dirty="0">
                          <a:effectLst/>
                        </a:rPr>
                        <a:t> Fl XVIII, Inc. Barclay Investment, Inc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ADP </a:t>
                      </a:r>
                      <a:r>
                        <a:rPr lang="en-US" sz="1500" u="none" strike="noStrike" dirty="0" err="1">
                          <a:effectLst/>
                        </a:rPr>
                        <a:t>Totalsource</a:t>
                      </a:r>
                      <a:r>
                        <a:rPr lang="en-US" sz="1500" u="none" strike="noStrike" dirty="0">
                          <a:effectLst/>
                        </a:rPr>
                        <a:t> Fl XVIII, Inc. Barclay Investment, Inc.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1388000"/>
                  </a:ext>
                </a:extLst>
              </a:tr>
              <a:tr h="3859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ADS Alliance Data Systems/ Inc.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ADS Alliance Data Systems, Inc.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/>
                </a:tc>
                <a:extLst>
                  <a:ext uri="{0D108BD9-81ED-4DB2-BD59-A6C34878D82A}">
                    <a16:rowId xmlns:a16="http://schemas.microsoft.com/office/drawing/2014/main" val="3243756837"/>
                  </a:ext>
                </a:extLst>
              </a:tr>
              <a:tr h="38592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Affinity Agency </a:t>
                      </a:r>
                      <a:r>
                        <a:rPr lang="en-IN" sz="1500" u="none" strike="noStrike" dirty="0" err="1">
                          <a:effectLst/>
                        </a:rPr>
                        <a:t>Group,LLC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Affinity Agency Group, LLC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857391"/>
                  </a:ext>
                </a:extLst>
              </a:tr>
              <a:tr h="38592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>
                          <a:effectLst/>
                        </a:rPr>
                        <a:t>Albert Einstein Com,Inc.</a:t>
                      </a:r>
                      <a:endParaRPr lang="en-IN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Albert Einstein Com, Inc.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471" marR="19471" marT="19471" marB="0" anchor="ctr"/>
                </a:tc>
                <a:extLst>
                  <a:ext uri="{0D108BD9-81ED-4DB2-BD59-A6C34878D82A}">
                    <a16:rowId xmlns:a16="http://schemas.microsoft.com/office/drawing/2014/main" val="147131793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37AE0BF-5606-4677-8CF3-748BA3907F81}"/>
              </a:ext>
            </a:extLst>
          </p:cNvPr>
          <p:cNvSpPr txBox="1"/>
          <p:nvPr/>
        </p:nvSpPr>
        <p:spPr>
          <a:xfrm>
            <a:off x="2659310" y="204532"/>
            <a:ext cx="296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1.2  Export Clean Up</a:t>
            </a:r>
            <a:endParaRPr lang="en-IN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1DA983-5451-42AF-8E61-C75F465CC4F8}"/>
              </a:ext>
            </a:extLst>
          </p:cNvPr>
          <p:cNvSpPr txBox="1"/>
          <p:nvPr/>
        </p:nvSpPr>
        <p:spPr>
          <a:xfrm>
            <a:off x="5620623" y="251392"/>
            <a:ext cx="5146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Automation (Demo - Formatting)</a:t>
            </a:r>
            <a:endParaRPr lang="en-IN" sz="2400" b="1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1E48850-A36F-4C91-8669-2379EAB4E3E6}"/>
              </a:ext>
            </a:extLst>
          </p:cNvPr>
          <p:cNvCxnSpPr>
            <a:cxnSpLocks/>
          </p:cNvCxnSpPr>
          <p:nvPr/>
        </p:nvCxnSpPr>
        <p:spPr>
          <a:xfrm>
            <a:off x="5422083" y="47297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872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6F970B1-472D-4437-9CE1-82E3E7AF43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8953796"/>
              </p:ext>
            </p:extLst>
          </p:nvPr>
        </p:nvGraphicFramePr>
        <p:xfrm>
          <a:off x="235969" y="1875493"/>
          <a:ext cx="8371136" cy="401400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878623">
                  <a:extLst>
                    <a:ext uri="{9D8B030D-6E8A-4147-A177-3AD203B41FA5}">
                      <a16:colId xmlns:a16="http://schemas.microsoft.com/office/drawing/2014/main" val="2392113610"/>
                    </a:ext>
                  </a:extLst>
                </a:gridCol>
                <a:gridCol w="1878623">
                  <a:extLst>
                    <a:ext uri="{9D8B030D-6E8A-4147-A177-3AD203B41FA5}">
                      <a16:colId xmlns:a16="http://schemas.microsoft.com/office/drawing/2014/main" val="589427443"/>
                    </a:ext>
                  </a:extLst>
                </a:gridCol>
                <a:gridCol w="1269953">
                  <a:extLst>
                    <a:ext uri="{9D8B030D-6E8A-4147-A177-3AD203B41FA5}">
                      <a16:colId xmlns:a16="http://schemas.microsoft.com/office/drawing/2014/main" val="2802835182"/>
                    </a:ext>
                  </a:extLst>
                </a:gridCol>
                <a:gridCol w="1878623">
                  <a:extLst>
                    <a:ext uri="{9D8B030D-6E8A-4147-A177-3AD203B41FA5}">
                      <a16:colId xmlns:a16="http://schemas.microsoft.com/office/drawing/2014/main" val="3090471657"/>
                    </a:ext>
                  </a:extLst>
                </a:gridCol>
                <a:gridCol w="1465314">
                  <a:extLst>
                    <a:ext uri="{9D8B030D-6E8A-4147-A177-3AD203B41FA5}">
                      <a16:colId xmlns:a16="http://schemas.microsoft.com/office/drawing/2014/main" val="2472052223"/>
                    </a:ext>
                  </a:extLst>
                </a:gridCol>
              </a:tblGrid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FirstName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LastName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SSN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DOB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MRN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47377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8890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296557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9979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072482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640112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9954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942026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8858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631066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643994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20/11/1994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80911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989248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23289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1939AA5-A6A8-4F61-87E6-9D9308FFE705}"/>
              </a:ext>
            </a:extLst>
          </p:cNvPr>
          <p:cNvSpPr txBox="1"/>
          <p:nvPr/>
        </p:nvSpPr>
        <p:spPr>
          <a:xfrm>
            <a:off x="3861422" y="331107"/>
            <a:ext cx="2732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 Notification</a:t>
            </a:r>
            <a:endParaRPr lang="en-IN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11F295A-743C-4C40-A8C0-12A3AC8E39FF}"/>
              </a:ext>
            </a:extLst>
          </p:cNvPr>
          <p:cNvCxnSpPr>
            <a:cxnSpLocks/>
          </p:cNvCxnSpPr>
          <p:nvPr/>
        </p:nvCxnSpPr>
        <p:spPr>
          <a:xfrm>
            <a:off x="8607105" y="2449588"/>
            <a:ext cx="2197915" cy="160229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AD07626-B1AE-4969-8252-BC40D6F1448D}"/>
              </a:ext>
            </a:extLst>
          </p:cNvPr>
          <p:cNvCxnSpPr>
            <a:cxnSpLocks/>
          </p:cNvCxnSpPr>
          <p:nvPr/>
        </p:nvCxnSpPr>
        <p:spPr>
          <a:xfrm>
            <a:off x="8607103" y="3670391"/>
            <a:ext cx="2197915" cy="37299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CF62655-E288-4228-B693-2264D3D7731A}"/>
              </a:ext>
            </a:extLst>
          </p:cNvPr>
          <p:cNvCxnSpPr>
            <a:cxnSpLocks/>
          </p:cNvCxnSpPr>
          <p:nvPr/>
        </p:nvCxnSpPr>
        <p:spPr>
          <a:xfrm flipV="1">
            <a:off x="8607102" y="4051883"/>
            <a:ext cx="2197916" cy="160229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3BE93FB-79B5-468E-9967-77EE0AFDEDCF}"/>
              </a:ext>
            </a:extLst>
          </p:cNvPr>
          <p:cNvCxnSpPr>
            <a:cxnSpLocks/>
          </p:cNvCxnSpPr>
          <p:nvPr/>
        </p:nvCxnSpPr>
        <p:spPr>
          <a:xfrm flipV="1">
            <a:off x="8607103" y="2290195"/>
            <a:ext cx="1921080" cy="65853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65E22E9-A824-4F1F-BBF9-E3BB3170DEFD}"/>
              </a:ext>
            </a:extLst>
          </p:cNvPr>
          <p:cNvCxnSpPr>
            <a:cxnSpLocks/>
          </p:cNvCxnSpPr>
          <p:nvPr/>
        </p:nvCxnSpPr>
        <p:spPr>
          <a:xfrm flipV="1">
            <a:off x="8607104" y="2289775"/>
            <a:ext cx="1921079" cy="182083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568FD9F-BB32-43ED-ADE9-3EA224600DC6}"/>
              </a:ext>
            </a:extLst>
          </p:cNvPr>
          <p:cNvCxnSpPr>
            <a:cxnSpLocks/>
          </p:cNvCxnSpPr>
          <p:nvPr/>
        </p:nvCxnSpPr>
        <p:spPr>
          <a:xfrm>
            <a:off x="8632271" y="4521665"/>
            <a:ext cx="2147581" cy="75501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2537226-2F6E-449B-B52B-ED4BCA17CBD9}"/>
              </a:ext>
            </a:extLst>
          </p:cNvPr>
          <p:cNvCxnSpPr>
            <a:cxnSpLocks/>
          </p:cNvCxnSpPr>
          <p:nvPr/>
        </p:nvCxnSpPr>
        <p:spPr>
          <a:xfrm>
            <a:off x="8632271" y="5276676"/>
            <a:ext cx="2147581" cy="41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6D2280A-1B87-4AEC-B3D1-71853ADD43F4}"/>
              </a:ext>
            </a:extLst>
          </p:cNvPr>
          <p:cNvCxnSpPr>
            <a:cxnSpLocks/>
          </p:cNvCxnSpPr>
          <p:nvPr/>
        </p:nvCxnSpPr>
        <p:spPr>
          <a:xfrm>
            <a:off x="8581936" y="3171248"/>
            <a:ext cx="2197916" cy="209745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909A4BF-23B8-43AB-976A-996F7646CA14}"/>
              </a:ext>
            </a:extLst>
          </p:cNvPr>
          <p:cNvSpPr txBox="1"/>
          <p:nvPr/>
        </p:nvSpPr>
        <p:spPr>
          <a:xfrm>
            <a:off x="10563101" y="2151275"/>
            <a:ext cx="1176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Same Entity</a:t>
            </a:r>
            <a:endParaRPr lang="en-IN" sz="12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CEF69FA-43EC-487E-9E6D-CD34BED5785D}"/>
              </a:ext>
            </a:extLst>
          </p:cNvPr>
          <p:cNvSpPr txBox="1"/>
          <p:nvPr/>
        </p:nvSpPr>
        <p:spPr>
          <a:xfrm>
            <a:off x="10805018" y="3921877"/>
            <a:ext cx="1176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Same Entity</a:t>
            </a:r>
            <a:endParaRPr lang="en-IN" sz="12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FE20B6D-9F8B-43BD-9182-71275884BF63}"/>
              </a:ext>
            </a:extLst>
          </p:cNvPr>
          <p:cNvSpPr txBox="1"/>
          <p:nvPr/>
        </p:nvSpPr>
        <p:spPr>
          <a:xfrm>
            <a:off x="10820685" y="5112939"/>
            <a:ext cx="1176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Same Entity</a:t>
            </a:r>
            <a:endParaRPr lang="en-IN" sz="12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951FE9B-5553-4278-894D-E4C419524600}"/>
              </a:ext>
            </a:extLst>
          </p:cNvPr>
          <p:cNvSpPr txBox="1"/>
          <p:nvPr/>
        </p:nvSpPr>
        <p:spPr>
          <a:xfrm>
            <a:off x="2744277" y="968507"/>
            <a:ext cx="435280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Simple </a:t>
            </a:r>
            <a:r>
              <a:rPr lang="en-IN" b="0" i="0" dirty="0">
                <a:solidFill>
                  <a:srgbClr val="222222"/>
                </a:solidFill>
                <a:effectLst/>
                <a:latin typeface="Google Sans"/>
              </a:rPr>
              <a:t>representation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Notification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2E3E32C-161E-4F80-BD7F-B877C8E6A983}"/>
              </a:ext>
            </a:extLst>
          </p:cNvPr>
          <p:cNvSpPr/>
          <p:nvPr/>
        </p:nvSpPr>
        <p:spPr>
          <a:xfrm>
            <a:off x="11291581" y="226503"/>
            <a:ext cx="645953" cy="595619"/>
          </a:xfrm>
          <a:prstGeom prst="ellipse">
            <a:avLst/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18DBB1B-A00C-4F59-AA55-1F8765C8043F}"/>
              </a:ext>
            </a:extLst>
          </p:cNvPr>
          <p:cNvSpPr txBox="1"/>
          <p:nvPr/>
        </p:nvSpPr>
        <p:spPr>
          <a:xfrm>
            <a:off x="11478236" y="324257"/>
            <a:ext cx="272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13927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ight&#10;&#10;Description automatically generated">
            <a:extLst>
              <a:ext uri="{FF2B5EF4-FFF2-40B4-BE49-F238E27FC236}">
                <a16:creationId xmlns:a16="http://schemas.microsoft.com/office/drawing/2014/main" id="{E381F75A-6AC7-4940-9737-8859A4095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072" y="1275164"/>
            <a:ext cx="2305049" cy="41740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05EEDE-F3B9-4EE0-93AD-DBB63D0C82CF}"/>
              </a:ext>
            </a:extLst>
          </p:cNvPr>
          <p:cNvSpPr txBox="1"/>
          <p:nvPr/>
        </p:nvSpPr>
        <p:spPr>
          <a:xfrm>
            <a:off x="1979802" y="1690295"/>
            <a:ext cx="5234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How SQL solved this problem?</a:t>
            </a:r>
            <a:endParaRPr lang="en-IN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CAB9E-33FC-492B-B37E-E0C1F661294C}"/>
              </a:ext>
            </a:extLst>
          </p:cNvPr>
          <p:cNvSpPr txBox="1"/>
          <p:nvPr/>
        </p:nvSpPr>
        <p:spPr>
          <a:xfrm>
            <a:off x="1979802" y="2531690"/>
            <a:ext cx="6031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of scenario increases with identifiers. Things get complicated with number of entries and number of identifiers.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440F04-AFD4-4A6C-8290-7E583C83A4A3}"/>
              </a:ext>
            </a:extLst>
          </p:cNvPr>
          <p:cNvSpPr txBox="1"/>
          <p:nvPr/>
        </p:nvSpPr>
        <p:spPr>
          <a:xfrm>
            <a:off x="3954753" y="286677"/>
            <a:ext cx="2732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 Notification</a:t>
            </a:r>
            <a:endParaRPr lang="en-I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94E194-BF01-42E6-A773-559090677429}"/>
              </a:ext>
            </a:extLst>
          </p:cNvPr>
          <p:cNvSpPr txBox="1"/>
          <p:nvPr/>
        </p:nvSpPr>
        <p:spPr>
          <a:xfrm>
            <a:off x="1979802" y="3679980"/>
            <a:ext cx="6031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SQL finds the relationship between entities based on the identifiers and decides similar entities.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A4A80E-E075-4289-A965-D1AB34BE3854}"/>
              </a:ext>
            </a:extLst>
          </p:cNvPr>
          <p:cNvSpPr txBox="1"/>
          <p:nvPr/>
        </p:nvSpPr>
        <p:spPr>
          <a:xfrm>
            <a:off x="2184834" y="5268264"/>
            <a:ext cx="888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Row (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r>
              <a:rPr lang="en-US" dirty="0" err="1"/>
              <a:t>i</a:t>
            </a:r>
            <a:r>
              <a:rPr lang="en-US" dirty="0"/>
              <a:t>=1,2,…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43E646-8DDE-4BD4-9212-5714B5C69096}"/>
              </a:ext>
            </a:extLst>
          </p:cNvPr>
          <p:cNvSpPr txBox="1"/>
          <p:nvPr/>
        </p:nvSpPr>
        <p:spPr>
          <a:xfrm>
            <a:off x="6159880" y="5268264"/>
            <a:ext cx="1054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Row (j)</a:t>
            </a:r>
          </a:p>
          <a:p>
            <a:r>
              <a:rPr lang="en-US" dirty="0"/>
              <a:t>j=1,2,…</a:t>
            </a:r>
            <a:endParaRPr lang="en-IN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40DE19A-18BB-42CB-9FFD-4CE06D995874}"/>
              </a:ext>
            </a:extLst>
          </p:cNvPr>
          <p:cNvCxnSpPr>
            <a:cxnSpLocks/>
          </p:cNvCxnSpPr>
          <p:nvPr/>
        </p:nvCxnSpPr>
        <p:spPr>
          <a:xfrm>
            <a:off x="3011648" y="5449172"/>
            <a:ext cx="31482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DD4BD24-3CC4-4C9A-8808-7033914A23CF}"/>
              </a:ext>
            </a:extLst>
          </p:cNvPr>
          <p:cNvCxnSpPr>
            <a:cxnSpLocks/>
          </p:cNvCxnSpPr>
          <p:nvPr/>
        </p:nvCxnSpPr>
        <p:spPr>
          <a:xfrm>
            <a:off x="3011648" y="5727407"/>
            <a:ext cx="31482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6E01AA3-47D0-46C5-8D8E-897F33CB5DE8}"/>
              </a:ext>
            </a:extLst>
          </p:cNvPr>
          <p:cNvSpPr txBox="1"/>
          <p:nvPr/>
        </p:nvSpPr>
        <p:spPr>
          <a:xfrm>
            <a:off x="3523296" y="4859928"/>
            <a:ext cx="1686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Strong Relationship</a:t>
            </a:r>
          </a:p>
          <a:p>
            <a:r>
              <a:rPr lang="en-US" sz="1400" dirty="0"/>
              <a:t>             1:1</a:t>
            </a:r>
            <a:endParaRPr lang="en-IN" sz="1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5CA831C-C877-4525-B411-2E45E8A244D0}"/>
              </a:ext>
            </a:extLst>
          </p:cNvPr>
          <p:cNvSpPr txBox="1"/>
          <p:nvPr/>
        </p:nvSpPr>
        <p:spPr>
          <a:xfrm>
            <a:off x="3523296" y="5773606"/>
            <a:ext cx="16862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Weak Relationship</a:t>
            </a:r>
          </a:p>
          <a:p>
            <a:r>
              <a:rPr lang="en-US" sz="1400" dirty="0"/>
              <a:t>             1:m</a:t>
            </a:r>
          </a:p>
          <a:p>
            <a:r>
              <a:rPr lang="en-US" sz="1400" dirty="0"/>
              <a:t>             m:1</a:t>
            </a:r>
          </a:p>
          <a:p>
            <a:r>
              <a:rPr lang="en-US" sz="1400" dirty="0"/>
              <a:t>             m:m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555396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7E70D0-95F2-40A9-8113-359821D4E4F5}"/>
              </a:ext>
            </a:extLst>
          </p:cNvPr>
          <p:cNvSpPr txBox="1"/>
          <p:nvPr/>
        </p:nvSpPr>
        <p:spPr>
          <a:xfrm>
            <a:off x="3987257" y="245249"/>
            <a:ext cx="2732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 Notification</a:t>
            </a:r>
            <a:endParaRPr lang="en-I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1AAA447D-89EA-46FC-BB9F-B411275E41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5980720"/>
              </p:ext>
            </p:extLst>
          </p:nvPr>
        </p:nvGraphicFramePr>
        <p:xfrm>
          <a:off x="235969" y="1875493"/>
          <a:ext cx="8371136" cy="401400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878623">
                  <a:extLst>
                    <a:ext uri="{9D8B030D-6E8A-4147-A177-3AD203B41FA5}">
                      <a16:colId xmlns:a16="http://schemas.microsoft.com/office/drawing/2014/main" val="2392113610"/>
                    </a:ext>
                  </a:extLst>
                </a:gridCol>
                <a:gridCol w="1878623">
                  <a:extLst>
                    <a:ext uri="{9D8B030D-6E8A-4147-A177-3AD203B41FA5}">
                      <a16:colId xmlns:a16="http://schemas.microsoft.com/office/drawing/2014/main" val="589427443"/>
                    </a:ext>
                  </a:extLst>
                </a:gridCol>
                <a:gridCol w="1269953">
                  <a:extLst>
                    <a:ext uri="{9D8B030D-6E8A-4147-A177-3AD203B41FA5}">
                      <a16:colId xmlns:a16="http://schemas.microsoft.com/office/drawing/2014/main" val="2802835182"/>
                    </a:ext>
                  </a:extLst>
                </a:gridCol>
                <a:gridCol w="1878623">
                  <a:extLst>
                    <a:ext uri="{9D8B030D-6E8A-4147-A177-3AD203B41FA5}">
                      <a16:colId xmlns:a16="http://schemas.microsoft.com/office/drawing/2014/main" val="3090471657"/>
                    </a:ext>
                  </a:extLst>
                </a:gridCol>
                <a:gridCol w="1465314">
                  <a:extLst>
                    <a:ext uri="{9D8B030D-6E8A-4147-A177-3AD203B41FA5}">
                      <a16:colId xmlns:a16="http://schemas.microsoft.com/office/drawing/2014/main" val="2472052223"/>
                    </a:ext>
                  </a:extLst>
                </a:gridCol>
              </a:tblGrid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FirstName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LastName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SSN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DOB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MRN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47377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8890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296557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9979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072482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640112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9954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942026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8858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631066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643994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20/11/1994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80911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989248"/>
                  </a:ext>
                </a:extLst>
              </a:tr>
              <a:tr h="3194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232891"/>
                  </a:ext>
                </a:extLst>
              </a:tr>
            </a:tbl>
          </a:graphicData>
        </a:graphic>
      </p:graphicFrame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B8BCD3F-5944-4FA4-A2A4-E50E14387288}"/>
              </a:ext>
            </a:extLst>
          </p:cNvPr>
          <p:cNvCxnSpPr>
            <a:cxnSpLocks/>
          </p:cNvCxnSpPr>
          <p:nvPr/>
        </p:nvCxnSpPr>
        <p:spPr>
          <a:xfrm>
            <a:off x="8632271" y="2406031"/>
            <a:ext cx="2273414" cy="142333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D9A30C-7F7B-4BFD-AF09-C1ECD3A58EA3}"/>
              </a:ext>
            </a:extLst>
          </p:cNvPr>
          <p:cNvCxnSpPr>
            <a:cxnSpLocks/>
          </p:cNvCxnSpPr>
          <p:nvPr/>
        </p:nvCxnSpPr>
        <p:spPr>
          <a:xfrm>
            <a:off x="8607103" y="3670391"/>
            <a:ext cx="2298582" cy="1589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232A33B-B571-4D2B-B100-CF7136A94D60}"/>
              </a:ext>
            </a:extLst>
          </p:cNvPr>
          <p:cNvCxnSpPr>
            <a:cxnSpLocks/>
          </p:cNvCxnSpPr>
          <p:nvPr/>
        </p:nvCxnSpPr>
        <p:spPr>
          <a:xfrm flipV="1">
            <a:off x="8607102" y="4029125"/>
            <a:ext cx="2801926" cy="162505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54A3BEB-0EDF-4835-84D1-A9208DBF8E7F}"/>
              </a:ext>
            </a:extLst>
          </p:cNvPr>
          <p:cNvCxnSpPr>
            <a:cxnSpLocks/>
          </p:cNvCxnSpPr>
          <p:nvPr/>
        </p:nvCxnSpPr>
        <p:spPr>
          <a:xfrm flipV="1">
            <a:off x="8607103" y="2290195"/>
            <a:ext cx="1921080" cy="65853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3DE261C-2548-4324-B1DA-B1C4E92EDE76}"/>
              </a:ext>
            </a:extLst>
          </p:cNvPr>
          <p:cNvCxnSpPr>
            <a:cxnSpLocks/>
          </p:cNvCxnSpPr>
          <p:nvPr/>
        </p:nvCxnSpPr>
        <p:spPr>
          <a:xfrm flipV="1">
            <a:off x="8607104" y="2289775"/>
            <a:ext cx="1921079" cy="182083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F0F25B3-4760-48BB-BF34-641DF6362714}"/>
              </a:ext>
            </a:extLst>
          </p:cNvPr>
          <p:cNvCxnSpPr>
            <a:cxnSpLocks/>
          </p:cNvCxnSpPr>
          <p:nvPr/>
        </p:nvCxnSpPr>
        <p:spPr>
          <a:xfrm>
            <a:off x="8632271" y="4521665"/>
            <a:ext cx="2147581" cy="75501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A0C2623-0C13-4254-B71C-C64F7853BC17}"/>
              </a:ext>
            </a:extLst>
          </p:cNvPr>
          <p:cNvCxnSpPr>
            <a:cxnSpLocks/>
          </p:cNvCxnSpPr>
          <p:nvPr/>
        </p:nvCxnSpPr>
        <p:spPr>
          <a:xfrm>
            <a:off x="8632271" y="5276676"/>
            <a:ext cx="2147581" cy="41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48F84B-B7E8-485D-97EE-18ABF8F4D0A9}"/>
              </a:ext>
            </a:extLst>
          </p:cNvPr>
          <p:cNvCxnSpPr>
            <a:cxnSpLocks/>
          </p:cNvCxnSpPr>
          <p:nvPr/>
        </p:nvCxnSpPr>
        <p:spPr>
          <a:xfrm>
            <a:off x="8581936" y="3171248"/>
            <a:ext cx="2197916" cy="209745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C5EFB585-4624-494D-9C2A-8A6D56B15A4A}"/>
              </a:ext>
            </a:extLst>
          </p:cNvPr>
          <p:cNvSpPr txBox="1"/>
          <p:nvPr/>
        </p:nvSpPr>
        <p:spPr>
          <a:xfrm>
            <a:off x="10477636" y="2078995"/>
            <a:ext cx="1258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Relationship :</a:t>
            </a:r>
          </a:p>
          <a:p>
            <a:r>
              <a:rPr lang="en-US" sz="1200" dirty="0"/>
              <a:t>1:m </a:t>
            </a:r>
            <a:endParaRPr lang="en-IN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09518B-0676-4CCC-9AD3-F8CCEF039DF6}"/>
              </a:ext>
            </a:extLst>
          </p:cNvPr>
          <p:cNvSpPr txBox="1"/>
          <p:nvPr/>
        </p:nvSpPr>
        <p:spPr>
          <a:xfrm>
            <a:off x="10377613" y="3136953"/>
            <a:ext cx="1685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Relationship :</a:t>
            </a:r>
          </a:p>
          <a:p>
            <a:r>
              <a:rPr lang="en-US" sz="1200" dirty="0"/>
              <a:t>1:1 (Strong - Strong)</a:t>
            </a:r>
            <a:endParaRPr lang="en-IN" sz="1200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26921C0-4D7C-41A0-8C24-742E25182F11}"/>
              </a:ext>
            </a:extLst>
          </p:cNvPr>
          <p:cNvCxnSpPr>
            <a:cxnSpLocks/>
          </p:cNvCxnSpPr>
          <p:nvPr/>
        </p:nvCxnSpPr>
        <p:spPr>
          <a:xfrm>
            <a:off x="10938815" y="3864747"/>
            <a:ext cx="388040" cy="14255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7A7A4D4-01D6-4BF9-A9FD-6CCEEBC6833C}"/>
              </a:ext>
            </a:extLst>
          </p:cNvPr>
          <p:cNvSpPr txBox="1"/>
          <p:nvPr/>
        </p:nvSpPr>
        <p:spPr>
          <a:xfrm>
            <a:off x="10698762" y="4344406"/>
            <a:ext cx="1484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Relationship :</a:t>
            </a:r>
          </a:p>
          <a:p>
            <a:r>
              <a:rPr lang="en-US" sz="1200" dirty="0"/>
              <a:t>1:1 (Strong – Weak)</a:t>
            </a:r>
            <a:endParaRPr lang="en-IN" sz="12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1D54A9-D463-4BA4-9059-A6A8DA1CAC08}"/>
              </a:ext>
            </a:extLst>
          </p:cNvPr>
          <p:cNvSpPr txBox="1"/>
          <p:nvPr/>
        </p:nvSpPr>
        <p:spPr>
          <a:xfrm>
            <a:off x="10791255" y="5079340"/>
            <a:ext cx="1392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Transitive Relationship</a:t>
            </a:r>
            <a:endParaRPr lang="en-IN" sz="12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1B44A09-CBC2-435D-B6AA-A68372471775}"/>
              </a:ext>
            </a:extLst>
          </p:cNvPr>
          <p:cNvSpPr txBox="1"/>
          <p:nvPr/>
        </p:nvSpPr>
        <p:spPr>
          <a:xfrm>
            <a:off x="2773804" y="929431"/>
            <a:ext cx="6031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Creating an algorithm to understand the same tuple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8760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6F970B1-472D-4437-9CE1-82E3E7AF43A7}"/>
              </a:ext>
            </a:extLst>
          </p:cNvPr>
          <p:cNvGraphicFramePr>
            <a:graphicFrameLocks noGrp="1"/>
          </p:cNvGraphicFramePr>
          <p:nvPr/>
        </p:nvGraphicFramePr>
        <p:xfrm>
          <a:off x="234709" y="2512893"/>
          <a:ext cx="5019135" cy="401400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126378">
                  <a:extLst>
                    <a:ext uri="{9D8B030D-6E8A-4147-A177-3AD203B41FA5}">
                      <a16:colId xmlns:a16="http://schemas.microsoft.com/office/drawing/2014/main" val="2392113610"/>
                    </a:ext>
                  </a:extLst>
                </a:gridCol>
                <a:gridCol w="1126378">
                  <a:extLst>
                    <a:ext uri="{9D8B030D-6E8A-4147-A177-3AD203B41FA5}">
                      <a16:colId xmlns:a16="http://schemas.microsoft.com/office/drawing/2014/main" val="589427443"/>
                    </a:ext>
                  </a:extLst>
                </a:gridCol>
                <a:gridCol w="761434">
                  <a:extLst>
                    <a:ext uri="{9D8B030D-6E8A-4147-A177-3AD203B41FA5}">
                      <a16:colId xmlns:a16="http://schemas.microsoft.com/office/drawing/2014/main" val="2802835182"/>
                    </a:ext>
                  </a:extLst>
                </a:gridCol>
                <a:gridCol w="1126378">
                  <a:extLst>
                    <a:ext uri="{9D8B030D-6E8A-4147-A177-3AD203B41FA5}">
                      <a16:colId xmlns:a16="http://schemas.microsoft.com/office/drawing/2014/main" val="3090471657"/>
                    </a:ext>
                  </a:extLst>
                </a:gridCol>
                <a:gridCol w="878567">
                  <a:extLst>
                    <a:ext uri="{9D8B030D-6E8A-4147-A177-3AD203B41FA5}">
                      <a16:colId xmlns:a16="http://schemas.microsoft.com/office/drawing/2014/main" val="2472052223"/>
                    </a:ext>
                  </a:extLst>
                </a:gridCol>
              </a:tblGrid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FirstName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LastName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SSN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DOB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MRN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47377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8890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296557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9979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072482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640112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9954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942026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8858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631066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643994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20/11/1994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80911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989248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232891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3ECCC83-4C61-43FA-A668-E87D2A87AF47}"/>
              </a:ext>
            </a:extLst>
          </p:cNvPr>
          <p:cNvGraphicFramePr>
            <a:graphicFrameLocks noGrp="1"/>
          </p:cNvGraphicFramePr>
          <p:nvPr/>
        </p:nvGraphicFramePr>
        <p:xfrm>
          <a:off x="6743211" y="2524328"/>
          <a:ext cx="5194323" cy="401400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165693">
                  <a:extLst>
                    <a:ext uri="{9D8B030D-6E8A-4147-A177-3AD203B41FA5}">
                      <a16:colId xmlns:a16="http://schemas.microsoft.com/office/drawing/2014/main" val="2392113610"/>
                    </a:ext>
                  </a:extLst>
                </a:gridCol>
                <a:gridCol w="1165693">
                  <a:extLst>
                    <a:ext uri="{9D8B030D-6E8A-4147-A177-3AD203B41FA5}">
                      <a16:colId xmlns:a16="http://schemas.microsoft.com/office/drawing/2014/main" val="589427443"/>
                    </a:ext>
                  </a:extLst>
                </a:gridCol>
                <a:gridCol w="788011">
                  <a:extLst>
                    <a:ext uri="{9D8B030D-6E8A-4147-A177-3AD203B41FA5}">
                      <a16:colId xmlns:a16="http://schemas.microsoft.com/office/drawing/2014/main" val="2802835182"/>
                    </a:ext>
                  </a:extLst>
                </a:gridCol>
                <a:gridCol w="1165693">
                  <a:extLst>
                    <a:ext uri="{9D8B030D-6E8A-4147-A177-3AD203B41FA5}">
                      <a16:colId xmlns:a16="http://schemas.microsoft.com/office/drawing/2014/main" val="3090471657"/>
                    </a:ext>
                  </a:extLst>
                </a:gridCol>
                <a:gridCol w="909233">
                  <a:extLst>
                    <a:ext uri="{9D8B030D-6E8A-4147-A177-3AD203B41FA5}">
                      <a16:colId xmlns:a16="http://schemas.microsoft.com/office/drawing/2014/main" val="2472052223"/>
                    </a:ext>
                  </a:extLst>
                </a:gridCol>
              </a:tblGrid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FirstName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LastName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SSN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DOB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MRN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47377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8890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296557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9979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072482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640112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9954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942026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8858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631066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643994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20/11/1994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80911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989248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232891"/>
                  </a:ext>
                </a:extLst>
              </a:tr>
            </a:tbl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EB44877-B267-499D-B697-CAC9D3603D9E}"/>
              </a:ext>
            </a:extLst>
          </p:cNvPr>
          <p:cNvCxnSpPr>
            <a:cxnSpLocks/>
          </p:cNvCxnSpPr>
          <p:nvPr/>
        </p:nvCxnSpPr>
        <p:spPr>
          <a:xfrm>
            <a:off x="5415493" y="3053593"/>
            <a:ext cx="1327718" cy="461394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F71AA84-30A4-418B-88AF-BAD2172ECB46}"/>
              </a:ext>
            </a:extLst>
          </p:cNvPr>
          <p:cNvCxnSpPr>
            <a:cxnSpLocks/>
          </p:cNvCxnSpPr>
          <p:nvPr/>
        </p:nvCxnSpPr>
        <p:spPr>
          <a:xfrm>
            <a:off x="5415493" y="3053593"/>
            <a:ext cx="1327718" cy="85567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250760A-09FA-4E3C-A3A6-40B23F8290C7}"/>
              </a:ext>
            </a:extLst>
          </p:cNvPr>
          <p:cNvCxnSpPr>
            <a:cxnSpLocks/>
          </p:cNvCxnSpPr>
          <p:nvPr/>
        </p:nvCxnSpPr>
        <p:spPr>
          <a:xfrm>
            <a:off x="5415493" y="3053593"/>
            <a:ext cx="1327718" cy="1283515"/>
          </a:xfrm>
          <a:prstGeom prst="straightConnector1">
            <a:avLst/>
          </a:prstGeom>
          <a:ln w="19050">
            <a:solidFill>
              <a:schemeClr val="accent2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D015744-D48D-4DBF-BFA9-5AEA5BBA9B45}"/>
              </a:ext>
            </a:extLst>
          </p:cNvPr>
          <p:cNvCxnSpPr>
            <a:cxnSpLocks/>
          </p:cNvCxnSpPr>
          <p:nvPr/>
        </p:nvCxnSpPr>
        <p:spPr>
          <a:xfrm>
            <a:off x="5403309" y="3053593"/>
            <a:ext cx="1339902" cy="1702965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0272C6D-C19A-422B-82B7-39FC5BF7E87F}"/>
              </a:ext>
            </a:extLst>
          </p:cNvPr>
          <p:cNvCxnSpPr>
            <a:cxnSpLocks/>
          </p:cNvCxnSpPr>
          <p:nvPr/>
        </p:nvCxnSpPr>
        <p:spPr>
          <a:xfrm>
            <a:off x="5403309" y="3053593"/>
            <a:ext cx="1339902" cy="209724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7C27854-7792-4354-9422-C070B89CD2C5}"/>
              </a:ext>
            </a:extLst>
          </p:cNvPr>
          <p:cNvCxnSpPr>
            <a:cxnSpLocks/>
          </p:cNvCxnSpPr>
          <p:nvPr/>
        </p:nvCxnSpPr>
        <p:spPr>
          <a:xfrm>
            <a:off x="5415493" y="3053593"/>
            <a:ext cx="1286512" cy="2499919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52FF22-5E90-419A-A9D4-E52B1D8506A9}"/>
              </a:ext>
            </a:extLst>
          </p:cNvPr>
          <p:cNvCxnSpPr>
            <a:cxnSpLocks/>
          </p:cNvCxnSpPr>
          <p:nvPr/>
        </p:nvCxnSpPr>
        <p:spPr>
          <a:xfrm>
            <a:off x="5407074" y="3068598"/>
            <a:ext cx="1315534" cy="2902590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26460E4-10FE-4AC9-A1C9-F5E03C68BFBE}"/>
              </a:ext>
            </a:extLst>
          </p:cNvPr>
          <p:cNvCxnSpPr>
            <a:cxnSpLocks/>
          </p:cNvCxnSpPr>
          <p:nvPr/>
        </p:nvCxnSpPr>
        <p:spPr>
          <a:xfrm>
            <a:off x="5394890" y="3053593"/>
            <a:ext cx="1331483" cy="3288484"/>
          </a:xfrm>
          <a:prstGeom prst="straightConnector1">
            <a:avLst/>
          </a:prstGeom>
          <a:ln w="19050">
            <a:solidFill>
              <a:schemeClr val="accent2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5A30818-380A-46AD-9301-AAB028B34F0B}"/>
              </a:ext>
            </a:extLst>
          </p:cNvPr>
          <p:cNvSpPr txBox="1"/>
          <p:nvPr/>
        </p:nvSpPr>
        <p:spPr>
          <a:xfrm>
            <a:off x="3280095" y="226503"/>
            <a:ext cx="296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2.1  Notification</a:t>
            </a:r>
            <a:endParaRPr lang="en-IN" sz="24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1256BE2-445C-4F10-BE1C-295523246AB6}"/>
              </a:ext>
            </a:extLst>
          </p:cNvPr>
          <p:cNvSpPr txBox="1"/>
          <p:nvPr/>
        </p:nvSpPr>
        <p:spPr>
          <a:xfrm>
            <a:off x="5620623" y="251392"/>
            <a:ext cx="2732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Identification</a:t>
            </a:r>
            <a:endParaRPr lang="en-IN" sz="2400" b="1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C7A84E7-B941-4118-B621-6634978B1D00}"/>
              </a:ext>
            </a:extLst>
          </p:cNvPr>
          <p:cNvCxnSpPr>
            <a:cxnSpLocks/>
          </p:cNvCxnSpPr>
          <p:nvPr/>
        </p:nvCxnSpPr>
        <p:spPr>
          <a:xfrm>
            <a:off x="5422083" y="47297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FB3B8D5-92A7-40A7-9E15-E11BE4C5DA61}"/>
              </a:ext>
            </a:extLst>
          </p:cNvPr>
          <p:cNvCxnSpPr>
            <a:cxnSpLocks/>
          </p:cNvCxnSpPr>
          <p:nvPr/>
        </p:nvCxnSpPr>
        <p:spPr>
          <a:xfrm>
            <a:off x="10603684" y="537166"/>
            <a:ext cx="369116" cy="0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2F738480-4A1F-4733-8F95-DC530C4BC4E5}"/>
              </a:ext>
            </a:extLst>
          </p:cNvPr>
          <p:cNvCxnSpPr>
            <a:cxnSpLocks/>
          </p:cNvCxnSpPr>
          <p:nvPr/>
        </p:nvCxnSpPr>
        <p:spPr>
          <a:xfrm>
            <a:off x="10603684" y="251392"/>
            <a:ext cx="369116" cy="0"/>
          </a:xfrm>
          <a:prstGeom prst="straightConnector1">
            <a:avLst/>
          </a:prstGeom>
          <a:ln w="19050">
            <a:solidFill>
              <a:schemeClr val="accent2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19F5E2F-6672-4F3A-BE76-D29E9BB6489E}"/>
              </a:ext>
            </a:extLst>
          </p:cNvPr>
          <p:cNvSpPr txBox="1"/>
          <p:nvPr/>
        </p:nvSpPr>
        <p:spPr>
          <a:xfrm>
            <a:off x="10956022" y="129458"/>
            <a:ext cx="11912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Related Tuples</a:t>
            </a:r>
            <a:endParaRPr lang="en-IN" sz="10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A68F439-9789-46E2-B643-218B3E728C3A}"/>
              </a:ext>
            </a:extLst>
          </p:cNvPr>
          <p:cNvSpPr txBox="1"/>
          <p:nvPr/>
        </p:nvSpPr>
        <p:spPr>
          <a:xfrm>
            <a:off x="10992373" y="414055"/>
            <a:ext cx="11912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Unrelated Tuples</a:t>
            </a:r>
            <a:endParaRPr lang="en-IN" sz="10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32AE482-F64B-44DF-BAFB-C03B5276D55C}"/>
              </a:ext>
            </a:extLst>
          </p:cNvPr>
          <p:cNvSpPr/>
          <p:nvPr/>
        </p:nvSpPr>
        <p:spPr>
          <a:xfrm>
            <a:off x="10461072" y="91082"/>
            <a:ext cx="1652631" cy="645945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43613E-A407-4284-9F6F-D20F96B32211}"/>
              </a:ext>
            </a:extLst>
          </p:cNvPr>
          <p:cNvSpPr txBox="1"/>
          <p:nvPr/>
        </p:nvSpPr>
        <p:spPr>
          <a:xfrm>
            <a:off x="482367" y="758747"/>
            <a:ext cx="108050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Case 1: </a:t>
            </a:r>
          </a:p>
          <a:p>
            <a:endParaRPr lang="en-US" sz="1600" dirty="0"/>
          </a:p>
          <a:p>
            <a:r>
              <a:rPr lang="en-US" sz="1600" dirty="0"/>
              <a:t>First related tuple connected with strong identifier (SSN). Those tuples should be same </a:t>
            </a:r>
          </a:p>
          <a:p>
            <a:r>
              <a:rPr lang="en-US" sz="1600" dirty="0"/>
              <a:t>For the second related tuple ,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(</a:t>
            </a:r>
            <a:r>
              <a:rPr lang="en-US" sz="1600" b="1" i="0" baseline="-25000" dirty="0" err="1">
                <a:solidFill>
                  <a:srgbClr val="404040"/>
                </a:solidFill>
                <a:effectLst/>
                <a:latin typeface="-apple-system"/>
              </a:rPr>
              <a:t>i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(SSN) -&gt;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</a:t>
            </a:r>
            <a:r>
              <a:rPr lang="en-US" sz="1600" b="1" i="0" baseline="-25000" dirty="0" err="1">
                <a:solidFill>
                  <a:srgbClr val="404040"/>
                </a:solidFill>
                <a:effectLst/>
                <a:latin typeface="-apple-system"/>
              </a:rPr>
              <a:t>i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 (DOB)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and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</a:t>
            </a:r>
            <a:r>
              <a:rPr lang="en-US" sz="1600" b="1" i="0" baseline="-25000" dirty="0" err="1">
                <a:solidFill>
                  <a:srgbClr val="404040"/>
                </a:solidFill>
                <a:effectLst/>
                <a:latin typeface="-apple-system"/>
              </a:rPr>
              <a:t>i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 (DOB)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=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</a:t>
            </a:r>
            <a:r>
              <a:rPr lang="en-US" sz="1600" b="1" baseline="-25000" dirty="0">
                <a:solidFill>
                  <a:srgbClr val="404040"/>
                </a:solidFill>
                <a:latin typeface="-apple-system"/>
              </a:rPr>
              <a:t>j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 </a:t>
            </a:r>
            <a:r>
              <a:rPr lang="en-US" sz="1600" b="1" dirty="0">
                <a:solidFill>
                  <a:srgbClr val="404040"/>
                </a:solidFill>
                <a:latin typeface="-apple-system"/>
              </a:rPr>
              <a:t>(DOB) and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</a:t>
            </a:r>
            <a:r>
              <a:rPr lang="en-US" sz="1600" b="1" baseline="-25000" dirty="0">
                <a:solidFill>
                  <a:srgbClr val="404040"/>
                </a:solidFill>
                <a:latin typeface="-apple-system"/>
              </a:rPr>
              <a:t>j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</a:t>
            </a:r>
            <a:r>
              <a:rPr lang="en-US" sz="1600" b="1" dirty="0">
                <a:solidFill>
                  <a:srgbClr val="404040"/>
                </a:solidFill>
                <a:latin typeface="-apple-system"/>
              </a:rPr>
              <a:t> (other strong identifier = NULL) </a:t>
            </a:r>
          </a:p>
          <a:p>
            <a:r>
              <a:rPr lang="en-US" sz="1600" b="1" dirty="0">
                <a:solidFill>
                  <a:srgbClr val="404040"/>
                </a:solidFill>
                <a:latin typeface="-apple-system"/>
              </a:rPr>
              <a:t>                                  </a:t>
            </a:r>
            <a:r>
              <a:rPr lang="en-US" sz="1600" dirty="0">
                <a:solidFill>
                  <a:srgbClr val="404040"/>
                </a:solidFill>
              </a:rPr>
              <a:t>Therefore,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(</a:t>
            </a:r>
            <a:r>
              <a:rPr lang="en-US" sz="1600" b="1" i="0" baseline="-25000" dirty="0" err="1">
                <a:solidFill>
                  <a:srgbClr val="404040"/>
                </a:solidFill>
                <a:effectLst/>
                <a:latin typeface="-apple-system"/>
              </a:rPr>
              <a:t>i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 =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(</a:t>
            </a:r>
            <a:r>
              <a:rPr lang="en-US" sz="1600" b="1" baseline="-25000" dirty="0">
                <a:solidFill>
                  <a:srgbClr val="404040"/>
                </a:solidFill>
                <a:latin typeface="-apple-system"/>
              </a:rPr>
              <a:t>j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 </a:t>
            </a:r>
            <a:endParaRPr lang="en-IN" sz="1600" b="1" dirty="0"/>
          </a:p>
        </p:txBody>
      </p:sp>
    </p:spTree>
    <p:extLst>
      <p:ext uri="{BB962C8B-B14F-4D97-AF65-F5344CB8AC3E}">
        <p14:creationId xmlns:p14="http://schemas.microsoft.com/office/powerpoint/2010/main" val="619562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6F970B1-472D-4437-9CE1-82E3E7AF43A7}"/>
              </a:ext>
            </a:extLst>
          </p:cNvPr>
          <p:cNvGraphicFramePr>
            <a:graphicFrameLocks noGrp="1"/>
          </p:cNvGraphicFramePr>
          <p:nvPr/>
        </p:nvGraphicFramePr>
        <p:xfrm>
          <a:off x="234709" y="2512893"/>
          <a:ext cx="5019135" cy="401400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126378">
                  <a:extLst>
                    <a:ext uri="{9D8B030D-6E8A-4147-A177-3AD203B41FA5}">
                      <a16:colId xmlns:a16="http://schemas.microsoft.com/office/drawing/2014/main" val="2392113610"/>
                    </a:ext>
                  </a:extLst>
                </a:gridCol>
                <a:gridCol w="1126378">
                  <a:extLst>
                    <a:ext uri="{9D8B030D-6E8A-4147-A177-3AD203B41FA5}">
                      <a16:colId xmlns:a16="http://schemas.microsoft.com/office/drawing/2014/main" val="589427443"/>
                    </a:ext>
                  </a:extLst>
                </a:gridCol>
                <a:gridCol w="761434">
                  <a:extLst>
                    <a:ext uri="{9D8B030D-6E8A-4147-A177-3AD203B41FA5}">
                      <a16:colId xmlns:a16="http://schemas.microsoft.com/office/drawing/2014/main" val="2802835182"/>
                    </a:ext>
                  </a:extLst>
                </a:gridCol>
                <a:gridCol w="1126378">
                  <a:extLst>
                    <a:ext uri="{9D8B030D-6E8A-4147-A177-3AD203B41FA5}">
                      <a16:colId xmlns:a16="http://schemas.microsoft.com/office/drawing/2014/main" val="3090471657"/>
                    </a:ext>
                  </a:extLst>
                </a:gridCol>
                <a:gridCol w="878567">
                  <a:extLst>
                    <a:ext uri="{9D8B030D-6E8A-4147-A177-3AD203B41FA5}">
                      <a16:colId xmlns:a16="http://schemas.microsoft.com/office/drawing/2014/main" val="2472052223"/>
                    </a:ext>
                  </a:extLst>
                </a:gridCol>
              </a:tblGrid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FirstName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LastName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SSN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DOB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MRN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47377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8890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296557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9979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072482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640112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9954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942026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8858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631066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643994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20/11/1994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80911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989248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232891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3ECCC83-4C61-43FA-A668-E87D2A87AF47}"/>
              </a:ext>
            </a:extLst>
          </p:cNvPr>
          <p:cNvGraphicFramePr>
            <a:graphicFrameLocks noGrp="1"/>
          </p:cNvGraphicFramePr>
          <p:nvPr/>
        </p:nvGraphicFramePr>
        <p:xfrm>
          <a:off x="6743211" y="2524328"/>
          <a:ext cx="5194323" cy="401400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165693">
                  <a:extLst>
                    <a:ext uri="{9D8B030D-6E8A-4147-A177-3AD203B41FA5}">
                      <a16:colId xmlns:a16="http://schemas.microsoft.com/office/drawing/2014/main" val="2392113610"/>
                    </a:ext>
                  </a:extLst>
                </a:gridCol>
                <a:gridCol w="1165693">
                  <a:extLst>
                    <a:ext uri="{9D8B030D-6E8A-4147-A177-3AD203B41FA5}">
                      <a16:colId xmlns:a16="http://schemas.microsoft.com/office/drawing/2014/main" val="589427443"/>
                    </a:ext>
                  </a:extLst>
                </a:gridCol>
                <a:gridCol w="788011">
                  <a:extLst>
                    <a:ext uri="{9D8B030D-6E8A-4147-A177-3AD203B41FA5}">
                      <a16:colId xmlns:a16="http://schemas.microsoft.com/office/drawing/2014/main" val="2802835182"/>
                    </a:ext>
                  </a:extLst>
                </a:gridCol>
                <a:gridCol w="1165693">
                  <a:extLst>
                    <a:ext uri="{9D8B030D-6E8A-4147-A177-3AD203B41FA5}">
                      <a16:colId xmlns:a16="http://schemas.microsoft.com/office/drawing/2014/main" val="3090471657"/>
                    </a:ext>
                  </a:extLst>
                </a:gridCol>
                <a:gridCol w="909233">
                  <a:extLst>
                    <a:ext uri="{9D8B030D-6E8A-4147-A177-3AD203B41FA5}">
                      <a16:colId xmlns:a16="http://schemas.microsoft.com/office/drawing/2014/main" val="2472052223"/>
                    </a:ext>
                  </a:extLst>
                </a:gridCol>
              </a:tblGrid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FirstName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LastName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SSN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DOB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MRN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473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8890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296557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9979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072482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640112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9954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942026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8858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631066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643994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20/11/1994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80911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989248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232891"/>
                  </a:ext>
                </a:extLst>
              </a:tr>
            </a:tbl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EB44877-B267-499D-B697-CAC9D3603D9E}"/>
              </a:ext>
            </a:extLst>
          </p:cNvPr>
          <p:cNvCxnSpPr>
            <a:cxnSpLocks/>
          </p:cNvCxnSpPr>
          <p:nvPr/>
        </p:nvCxnSpPr>
        <p:spPr>
          <a:xfrm flipV="1">
            <a:off x="5341675" y="3120705"/>
            <a:ext cx="1401536" cy="377505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F71AA84-30A4-418B-88AF-BAD2172ECB46}"/>
              </a:ext>
            </a:extLst>
          </p:cNvPr>
          <p:cNvCxnSpPr>
            <a:cxnSpLocks/>
          </p:cNvCxnSpPr>
          <p:nvPr/>
        </p:nvCxnSpPr>
        <p:spPr>
          <a:xfrm>
            <a:off x="5358513" y="3513215"/>
            <a:ext cx="1384698" cy="42961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250760A-09FA-4E3C-A3A6-40B23F8290C7}"/>
              </a:ext>
            </a:extLst>
          </p:cNvPr>
          <p:cNvCxnSpPr>
            <a:cxnSpLocks/>
          </p:cNvCxnSpPr>
          <p:nvPr/>
        </p:nvCxnSpPr>
        <p:spPr>
          <a:xfrm>
            <a:off x="5348265" y="3523099"/>
            <a:ext cx="1394946" cy="83917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D015744-D48D-4DBF-BFA9-5AEA5BBA9B45}"/>
              </a:ext>
            </a:extLst>
          </p:cNvPr>
          <p:cNvCxnSpPr>
            <a:cxnSpLocks/>
          </p:cNvCxnSpPr>
          <p:nvPr/>
        </p:nvCxnSpPr>
        <p:spPr>
          <a:xfrm>
            <a:off x="5329491" y="3498210"/>
            <a:ext cx="1379279" cy="1711353"/>
          </a:xfrm>
          <a:prstGeom prst="straightConnector1">
            <a:avLst/>
          </a:prstGeom>
          <a:ln w="190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0272C6D-C19A-422B-82B7-39FC5BF7E87F}"/>
              </a:ext>
            </a:extLst>
          </p:cNvPr>
          <p:cNvCxnSpPr>
            <a:cxnSpLocks/>
          </p:cNvCxnSpPr>
          <p:nvPr/>
        </p:nvCxnSpPr>
        <p:spPr>
          <a:xfrm>
            <a:off x="5329491" y="3498210"/>
            <a:ext cx="1413720" cy="2080469"/>
          </a:xfrm>
          <a:prstGeom prst="straightConnector1">
            <a:avLst/>
          </a:prstGeom>
          <a:ln w="190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7C27854-7792-4354-9422-C070B89CD2C5}"/>
              </a:ext>
            </a:extLst>
          </p:cNvPr>
          <p:cNvCxnSpPr>
            <a:cxnSpLocks/>
          </p:cNvCxnSpPr>
          <p:nvPr/>
        </p:nvCxnSpPr>
        <p:spPr>
          <a:xfrm>
            <a:off x="5341675" y="3513215"/>
            <a:ext cx="1401536" cy="2484913"/>
          </a:xfrm>
          <a:prstGeom prst="straightConnector1">
            <a:avLst/>
          </a:prstGeom>
          <a:ln w="190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52FF22-5E90-419A-A9D4-E52B1D8506A9}"/>
              </a:ext>
            </a:extLst>
          </p:cNvPr>
          <p:cNvCxnSpPr>
            <a:cxnSpLocks/>
          </p:cNvCxnSpPr>
          <p:nvPr/>
        </p:nvCxnSpPr>
        <p:spPr>
          <a:xfrm>
            <a:off x="5333256" y="3513215"/>
            <a:ext cx="1409955" cy="2871812"/>
          </a:xfrm>
          <a:prstGeom prst="straightConnector1">
            <a:avLst/>
          </a:prstGeom>
          <a:ln w="190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26460E4-10FE-4AC9-A1C9-F5E03C68BFBE}"/>
              </a:ext>
            </a:extLst>
          </p:cNvPr>
          <p:cNvCxnSpPr>
            <a:cxnSpLocks/>
          </p:cNvCxnSpPr>
          <p:nvPr/>
        </p:nvCxnSpPr>
        <p:spPr>
          <a:xfrm>
            <a:off x="5338293" y="3498210"/>
            <a:ext cx="1404918" cy="1249959"/>
          </a:xfrm>
          <a:prstGeom prst="straightConnector1">
            <a:avLst/>
          </a:prstGeom>
          <a:ln w="19050">
            <a:solidFill>
              <a:schemeClr val="accent2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5A30818-380A-46AD-9301-AAB028B34F0B}"/>
              </a:ext>
            </a:extLst>
          </p:cNvPr>
          <p:cNvSpPr txBox="1"/>
          <p:nvPr/>
        </p:nvSpPr>
        <p:spPr>
          <a:xfrm>
            <a:off x="3280095" y="226503"/>
            <a:ext cx="296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2.1  Notification</a:t>
            </a:r>
            <a:endParaRPr lang="en-IN" sz="24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1256BE2-445C-4F10-BE1C-295523246AB6}"/>
              </a:ext>
            </a:extLst>
          </p:cNvPr>
          <p:cNvSpPr txBox="1"/>
          <p:nvPr/>
        </p:nvSpPr>
        <p:spPr>
          <a:xfrm>
            <a:off x="5620623" y="251392"/>
            <a:ext cx="2732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Identification</a:t>
            </a:r>
            <a:endParaRPr lang="en-IN" sz="2400" b="1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C7A84E7-B941-4118-B621-6634978B1D00}"/>
              </a:ext>
            </a:extLst>
          </p:cNvPr>
          <p:cNvCxnSpPr>
            <a:cxnSpLocks/>
          </p:cNvCxnSpPr>
          <p:nvPr/>
        </p:nvCxnSpPr>
        <p:spPr>
          <a:xfrm>
            <a:off x="5422083" y="47297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A119C38-D5B5-4BAC-B0ED-4FDF7423E7C0}"/>
              </a:ext>
            </a:extLst>
          </p:cNvPr>
          <p:cNvCxnSpPr>
            <a:cxnSpLocks/>
          </p:cNvCxnSpPr>
          <p:nvPr/>
        </p:nvCxnSpPr>
        <p:spPr>
          <a:xfrm>
            <a:off x="10603684" y="537166"/>
            <a:ext cx="369116" cy="0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73A236F-1D98-4A02-853B-629314404808}"/>
              </a:ext>
            </a:extLst>
          </p:cNvPr>
          <p:cNvCxnSpPr>
            <a:cxnSpLocks/>
          </p:cNvCxnSpPr>
          <p:nvPr/>
        </p:nvCxnSpPr>
        <p:spPr>
          <a:xfrm>
            <a:off x="10603684" y="251392"/>
            <a:ext cx="369116" cy="0"/>
          </a:xfrm>
          <a:prstGeom prst="straightConnector1">
            <a:avLst/>
          </a:prstGeom>
          <a:ln w="19050">
            <a:solidFill>
              <a:schemeClr val="accent2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0465867-17D6-487D-9EC7-6A15B479A25D}"/>
              </a:ext>
            </a:extLst>
          </p:cNvPr>
          <p:cNvSpPr txBox="1"/>
          <p:nvPr/>
        </p:nvSpPr>
        <p:spPr>
          <a:xfrm>
            <a:off x="10956022" y="129458"/>
            <a:ext cx="11912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Related Tuples</a:t>
            </a:r>
            <a:endParaRPr lang="en-IN" sz="1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80BE001-69ED-4A42-80DB-DC225E63CFD5}"/>
              </a:ext>
            </a:extLst>
          </p:cNvPr>
          <p:cNvSpPr txBox="1"/>
          <p:nvPr/>
        </p:nvSpPr>
        <p:spPr>
          <a:xfrm>
            <a:off x="10992373" y="414055"/>
            <a:ext cx="11912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Unrelated Tuples</a:t>
            </a:r>
            <a:endParaRPr lang="en-IN" sz="10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7516A4F-D17F-4F8F-9444-FF58A1B72D60}"/>
              </a:ext>
            </a:extLst>
          </p:cNvPr>
          <p:cNvSpPr/>
          <p:nvPr/>
        </p:nvSpPr>
        <p:spPr>
          <a:xfrm>
            <a:off x="10461072" y="91082"/>
            <a:ext cx="1652631" cy="645945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238257-EE0D-4A5F-810F-588F30FC8621}"/>
              </a:ext>
            </a:extLst>
          </p:cNvPr>
          <p:cNvSpPr txBox="1"/>
          <p:nvPr/>
        </p:nvSpPr>
        <p:spPr>
          <a:xfrm>
            <a:off x="440580" y="814522"/>
            <a:ext cx="1080502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Case 2: </a:t>
            </a:r>
          </a:p>
          <a:p>
            <a:endParaRPr lang="en-US" sz="1600" dirty="0"/>
          </a:p>
          <a:p>
            <a:r>
              <a:rPr lang="en-US" sz="1600" dirty="0"/>
              <a:t>Tuples connected with only weak identifiers.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</a:t>
            </a:r>
            <a:r>
              <a:rPr lang="en-US" sz="1600" b="1" i="0" baseline="-25000" dirty="0" err="1">
                <a:solidFill>
                  <a:srgbClr val="404040"/>
                </a:solidFill>
                <a:effectLst/>
                <a:latin typeface="-apple-system"/>
              </a:rPr>
              <a:t>i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</a:t>
            </a:r>
            <a:r>
              <a:rPr lang="en-US" sz="1600" b="1" dirty="0">
                <a:solidFill>
                  <a:srgbClr val="404040"/>
                </a:solidFill>
                <a:latin typeface="-apple-system"/>
              </a:rPr>
              <a:t> (strong identifier = NULL)  and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</a:t>
            </a:r>
            <a:r>
              <a:rPr lang="en-US" sz="1600" b="1" baseline="-25000" dirty="0">
                <a:solidFill>
                  <a:srgbClr val="404040"/>
                </a:solidFill>
                <a:latin typeface="-apple-system"/>
              </a:rPr>
              <a:t>j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</a:t>
            </a:r>
            <a:r>
              <a:rPr lang="en-US" sz="1600" b="1" dirty="0">
                <a:solidFill>
                  <a:srgbClr val="404040"/>
                </a:solidFill>
                <a:latin typeface="-apple-system"/>
              </a:rPr>
              <a:t> (strong identifier = NULL) </a:t>
            </a:r>
            <a:endParaRPr lang="en-US" sz="1600" dirty="0"/>
          </a:p>
          <a:p>
            <a:r>
              <a:rPr lang="en-US" sz="1600" dirty="0"/>
              <a:t>One Name may have many MRN. It’s one to many relationship (1:m)</a:t>
            </a:r>
            <a:endParaRPr lang="en-IN" sz="1600" b="1" dirty="0"/>
          </a:p>
        </p:txBody>
      </p:sp>
    </p:spTree>
    <p:extLst>
      <p:ext uri="{BB962C8B-B14F-4D97-AF65-F5344CB8AC3E}">
        <p14:creationId xmlns:p14="http://schemas.microsoft.com/office/powerpoint/2010/main" val="3661373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A531150B-DC6D-46D4-9C4B-01EC9DDF54A4}"/>
              </a:ext>
            </a:extLst>
          </p:cNvPr>
          <p:cNvGraphicFramePr>
            <a:graphicFrameLocks noGrp="1"/>
          </p:cNvGraphicFramePr>
          <p:nvPr/>
        </p:nvGraphicFramePr>
        <p:xfrm>
          <a:off x="234709" y="2512893"/>
          <a:ext cx="5019135" cy="401400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126378">
                  <a:extLst>
                    <a:ext uri="{9D8B030D-6E8A-4147-A177-3AD203B41FA5}">
                      <a16:colId xmlns:a16="http://schemas.microsoft.com/office/drawing/2014/main" val="2392113610"/>
                    </a:ext>
                  </a:extLst>
                </a:gridCol>
                <a:gridCol w="1126378">
                  <a:extLst>
                    <a:ext uri="{9D8B030D-6E8A-4147-A177-3AD203B41FA5}">
                      <a16:colId xmlns:a16="http://schemas.microsoft.com/office/drawing/2014/main" val="589427443"/>
                    </a:ext>
                  </a:extLst>
                </a:gridCol>
                <a:gridCol w="761434">
                  <a:extLst>
                    <a:ext uri="{9D8B030D-6E8A-4147-A177-3AD203B41FA5}">
                      <a16:colId xmlns:a16="http://schemas.microsoft.com/office/drawing/2014/main" val="2802835182"/>
                    </a:ext>
                  </a:extLst>
                </a:gridCol>
                <a:gridCol w="1126378">
                  <a:extLst>
                    <a:ext uri="{9D8B030D-6E8A-4147-A177-3AD203B41FA5}">
                      <a16:colId xmlns:a16="http://schemas.microsoft.com/office/drawing/2014/main" val="3090471657"/>
                    </a:ext>
                  </a:extLst>
                </a:gridCol>
                <a:gridCol w="878567">
                  <a:extLst>
                    <a:ext uri="{9D8B030D-6E8A-4147-A177-3AD203B41FA5}">
                      <a16:colId xmlns:a16="http://schemas.microsoft.com/office/drawing/2014/main" val="2472052223"/>
                    </a:ext>
                  </a:extLst>
                </a:gridCol>
              </a:tblGrid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FirstName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LastName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SSN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DOB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MRN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47377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8890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296557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9979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072482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640112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9954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942026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8858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631066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643994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20/11/1994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80911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989248"/>
                  </a:ext>
                </a:extLst>
              </a:tr>
              <a:tr h="37393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232891"/>
                  </a:ext>
                </a:extLst>
              </a:tr>
            </a:tbl>
          </a:graphicData>
        </a:graphic>
      </p:graphicFrame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D87E508E-B2C1-4B2D-B617-DB2EB428DFF1}"/>
              </a:ext>
            </a:extLst>
          </p:cNvPr>
          <p:cNvGraphicFramePr>
            <a:graphicFrameLocks noGrp="1"/>
          </p:cNvGraphicFramePr>
          <p:nvPr/>
        </p:nvGraphicFramePr>
        <p:xfrm>
          <a:off x="6743211" y="2524328"/>
          <a:ext cx="5194323" cy="401400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165693">
                  <a:extLst>
                    <a:ext uri="{9D8B030D-6E8A-4147-A177-3AD203B41FA5}">
                      <a16:colId xmlns:a16="http://schemas.microsoft.com/office/drawing/2014/main" val="2392113610"/>
                    </a:ext>
                  </a:extLst>
                </a:gridCol>
                <a:gridCol w="1165693">
                  <a:extLst>
                    <a:ext uri="{9D8B030D-6E8A-4147-A177-3AD203B41FA5}">
                      <a16:colId xmlns:a16="http://schemas.microsoft.com/office/drawing/2014/main" val="589427443"/>
                    </a:ext>
                  </a:extLst>
                </a:gridCol>
                <a:gridCol w="788011">
                  <a:extLst>
                    <a:ext uri="{9D8B030D-6E8A-4147-A177-3AD203B41FA5}">
                      <a16:colId xmlns:a16="http://schemas.microsoft.com/office/drawing/2014/main" val="2802835182"/>
                    </a:ext>
                  </a:extLst>
                </a:gridCol>
                <a:gridCol w="1165693">
                  <a:extLst>
                    <a:ext uri="{9D8B030D-6E8A-4147-A177-3AD203B41FA5}">
                      <a16:colId xmlns:a16="http://schemas.microsoft.com/office/drawing/2014/main" val="3090471657"/>
                    </a:ext>
                  </a:extLst>
                </a:gridCol>
                <a:gridCol w="909233">
                  <a:extLst>
                    <a:ext uri="{9D8B030D-6E8A-4147-A177-3AD203B41FA5}">
                      <a16:colId xmlns:a16="http://schemas.microsoft.com/office/drawing/2014/main" val="2472052223"/>
                    </a:ext>
                  </a:extLst>
                </a:gridCol>
              </a:tblGrid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FirstName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LastName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SSN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DOB</a:t>
                      </a:r>
                      <a:endParaRPr lang="en-IN" sz="14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MRN</a:t>
                      </a:r>
                      <a:endParaRPr lang="en-IN" sz="1400" b="0" i="0" u="none" strike="noStrike" cap="none" spc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473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8890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296557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9979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072482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640112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9954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942026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Lily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Collins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8858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631066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643994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20/11/1994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80911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John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Bonham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15/10/1994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1234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989248"/>
                  </a:ext>
                </a:extLst>
              </a:tr>
              <a:tr h="37132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James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Potter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07/10/1995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227" marR="9794" marT="94020" marB="9402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232891"/>
                  </a:ext>
                </a:extLst>
              </a:tr>
            </a:tbl>
          </a:graphicData>
        </a:graphic>
      </p:graphicFrame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2B82737-A209-4F28-8115-EED00DBEC9BF}"/>
              </a:ext>
            </a:extLst>
          </p:cNvPr>
          <p:cNvCxnSpPr>
            <a:cxnSpLocks/>
          </p:cNvCxnSpPr>
          <p:nvPr/>
        </p:nvCxnSpPr>
        <p:spPr>
          <a:xfrm>
            <a:off x="5297759" y="3880233"/>
            <a:ext cx="1416387" cy="836895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E99DC0B-2F15-4290-9CCE-EC261C612C2B}"/>
              </a:ext>
            </a:extLst>
          </p:cNvPr>
          <p:cNvCxnSpPr>
            <a:cxnSpLocks/>
          </p:cNvCxnSpPr>
          <p:nvPr/>
        </p:nvCxnSpPr>
        <p:spPr>
          <a:xfrm>
            <a:off x="5291667" y="3880233"/>
            <a:ext cx="1445452" cy="43836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89F4702-A4B7-4A5A-98AB-671BD4767376}"/>
              </a:ext>
            </a:extLst>
          </p:cNvPr>
          <p:cNvCxnSpPr>
            <a:cxnSpLocks/>
          </p:cNvCxnSpPr>
          <p:nvPr/>
        </p:nvCxnSpPr>
        <p:spPr>
          <a:xfrm flipV="1">
            <a:off x="5301054" y="3522710"/>
            <a:ext cx="1436065" cy="357523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F8AFA14-94B7-4B3E-AE4E-312B0993D7BA}"/>
              </a:ext>
            </a:extLst>
          </p:cNvPr>
          <p:cNvCxnSpPr>
            <a:cxnSpLocks/>
          </p:cNvCxnSpPr>
          <p:nvPr/>
        </p:nvCxnSpPr>
        <p:spPr>
          <a:xfrm>
            <a:off x="5334867" y="3904630"/>
            <a:ext cx="1379279" cy="1711353"/>
          </a:xfrm>
          <a:prstGeom prst="straightConnector1">
            <a:avLst/>
          </a:prstGeom>
          <a:ln w="190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51085D2-9CD0-49EE-84EA-5A46BB097B0C}"/>
              </a:ext>
            </a:extLst>
          </p:cNvPr>
          <p:cNvCxnSpPr>
            <a:cxnSpLocks/>
          </p:cNvCxnSpPr>
          <p:nvPr/>
        </p:nvCxnSpPr>
        <p:spPr>
          <a:xfrm>
            <a:off x="5301054" y="3904630"/>
            <a:ext cx="1413092" cy="2420669"/>
          </a:xfrm>
          <a:prstGeom prst="straightConnector1">
            <a:avLst/>
          </a:prstGeom>
          <a:ln w="190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98E1DD4-FCB9-4B1E-9F3B-5EFB804E7E1A}"/>
              </a:ext>
            </a:extLst>
          </p:cNvPr>
          <p:cNvCxnSpPr>
            <a:cxnSpLocks/>
          </p:cNvCxnSpPr>
          <p:nvPr/>
        </p:nvCxnSpPr>
        <p:spPr>
          <a:xfrm flipV="1">
            <a:off x="5297759" y="3084343"/>
            <a:ext cx="1439360" cy="795890"/>
          </a:xfrm>
          <a:prstGeom prst="straightConnector1">
            <a:avLst/>
          </a:prstGeom>
          <a:ln w="1905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BE6C7FC-42B8-4606-BAF8-4C72C195BC84}"/>
              </a:ext>
            </a:extLst>
          </p:cNvPr>
          <p:cNvCxnSpPr>
            <a:cxnSpLocks/>
          </p:cNvCxnSpPr>
          <p:nvPr/>
        </p:nvCxnSpPr>
        <p:spPr>
          <a:xfrm>
            <a:off x="5301054" y="3880233"/>
            <a:ext cx="1413092" cy="1229643"/>
          </a:xfrm>
          <a:prstGeom prst="straightConnector1">
            <a:avLst/>
          </a:prstGeom>
          <a:ln w="19050">
            <a:solidFill>
              <a:schemeClr val="accent2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D14AC8B-8EED-4D14-8301-D34D013C9804}"/>
              </a:ext>
            </a:extLst>
          </p:cNvPr>
          <p:cNvCxnSpPr>
            <a:cxnSpLocks/>
          </p:cNvCxnSpPr>
          <p:nvPr/>
        </p:nvCxnSpPr>
        <p:spPr>
          <a:xfrm>
            <a:off x="5311894" y="3904630"/>
            <a:ext cx="1402252" cy="2020917"/>
          </a:xfrm>
          <a:prstGeom prst="straightConnector1">
            <a:avLst/>
          </a:prstGeom>
          <a:ln w="19050">
            <a:solidFill>
              <a:schemeClr val="accent2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B5221B0B-8DC5-4580-975D-058ED43B86E9}"/>
              </a:ext>
            </a:extLst>
          </p:cNvPr>
          <p:cNvCxnSpPr>
            <a:cxnSpLocks/>
          </p:cNvCxnSpPr>
          <p:nvPr/>
        </p:nvCxnSpPr>
        <p:spPr>
          <a:xfrm>
            <a:off x="10603684" y="537166"/>
            <a:ext cx="369116" cy="0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38B68866-A725-4648-A8C9-63ECF19D371F}"/>
              </a:ext>
            </a:extLst>
          </p:cNvPr>
          <p:cNvCxnSpPr>
            <a:cxnSpLocks/>
          </p:cNvCxnSpPr>
          <p:nvPr/>
        </p:nvCxnSpPr>
        <p:spPr>
          <a:xfrm>
            <a:off x="10603684" y="251392"/>
            <a:ext cx="369116" cy="0"/>
          </a:xfrm>
          <a:prstGeom prst="straightConnector1">
            <a:avLst/>
          </a:prstGeom>
          <a:ln w="19050">
            <a:solidFill>
              <a:schemeClr val="accent2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7A9AFFAF-8BCB-48EA-B085-C8454D5E348F}"/>
              </a:ext>
            </a:extLst>
          </p:cNvPr>
          <p:cNvSpPr txBox="1"/>
          <p:nvPr/>
        </p:nvSpPr>
        <p:spPr>
          <a:xfrm>
            <a:off x="10956022" y="129458"/>
            <a:ext cx="11912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Related Tuples</a:t>
            </a:r>
            <a:endParaRPr lang="en-IN" sz="10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0FA3932-CB9C-4D6C-B881-4B1F63E7146E}"/>
              </a:ext>
            </a:extLst>
          </p:cNvPr>
          <p:cNvSpPr txBox="1"/>
          <p:nvPr/>
        </p:nvSpPr>
        <p:spPr>
          <a:xfrm>
            <a:off x="10992373" y="414055"/>
            <a:ext cx="11912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Unrelated Tuples</a:t>
            </a:r>
            <a:endParaRPr lang="en-IN" sz="10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C8DE608-1FCF-4F68-A453-21B725EE8F67}"/>
              </a:ext>
            </a:extLst>
          </p:cNvPr>
          <p:cNvSpPr/>
          <p:nvPr/>
        </p:nvSpPr>
        <p:spPr>
          <a:xfrm>
            <a:off x="10461072" y="91082"/>
            <a:ext cx="1652631" cy="645945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DC39B4C-BDDB-44AE-994E-3E60A5563376}"/>
              </a:ext>
            </a:extLst>
          </p:cNvPr>
          <p:cNvSpPr txBox="1"/>
          <p:nvPr/>
        </p:nvSpPr>
        <p:spPr>
          <a:xfrm>
            <a:off x="3280095" y="226503"/>
            <a:ext cx="296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2.1  Notification</a:t>
            </a:r>
            <a:endParaRPr lang="en-IN" sz="24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4361B58-8881-4E4F-9430-88037B493376}"/>
              </a:ext>
            </a:extLst>
          </p:cNvPr>
          <p:cNvSpPr txBox="1"/>
          <p:nvPr/>
        </p:nvSpPr>
        <p:spPr>
          <a:xfrm>
            <a:off x="5620623" y="251392"/>
            <a:ext cx="2732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Identification</a:t>
            </a:r>
            <a:endParaRPr lang="en-IN" sz="2400" b="1" dirty="0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5E2BBDB-B999-4DAE-BA36-EAD8D3AEACC7}"/>
              </a:ext>
            </a:extLst>
          </p:cNvPr>
          <p:cNvCxnSpPr>
            <a:cxnSpLocks/>
          </p:cNvCxnSpPr>
          <p:nvPr/>
        </p:nvCxnSpPr>
        <p:spPr>
          <a:xfrm>
            <a:off x="5422083" y="47297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61E30B0-CC90-4235-AF9B-4524C139D559}"/>
              </a:ext>
            </a:extLst>
          </p:cNvPr>
          <p:cNvSpPr txBox="1"/>
          <p:nvPr/>
        </p:nvSpPr>
        <p:spPr>
          <a:xfrm>
            <a:off x="452306" y="759193"/>
            <a:ext cx="11287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Case 3: </a:t>
            </a:r>
          </a:p>
          <a:p>
            <a:endParaRPr lang="en-US" sz="1600" dirty="0"/>
          </a:p>
          <a:p>
            <a:r>
              <a:rPr lang="en-US" sz="1600" dirty="0"/>
              <a:t>It’s a Transitive Relationship.</a:t>
            </a:r>
          </a:p>
          <a:p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(</a:t>
            </a:r>
            <a:r>
              <a:rPr lang="en-US" sz="1600" b="1" i="0" baseline="-25000" dirty="0" err="1">
                <a:solidFill>
                  <a:srgbClr val="404040"/>
                </a:solidFill>
                <a:effectLst/>
                <a:latin typeface="-apple-system"/>
              </a:rPr>
              <a:t>i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(Name) =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(j)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 (Name)</a:t>
            </a:r>
            <a:r>
              <a:rPr lang="en-US" sz="1600" b="1" baseline="-25000" dirty="0">
                <a:solidFill>
                  <a:srgbClr val="404040"/>
                </a:solidFill>
                <a:latin typeface="-apple-system"/>
              </a:rPr>
              <a:t> 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=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 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</a:t>
            </a:r>
            <a:r>
              <a:rPr lang="en-US" sz="1600" b="1" baseline="-25000" dirty="0">
                <a:solidFill>
                  <a:srgbClr val="404040"/>
                </a:solidFill>
                <a:latin typeface="-apple-system"/>
              </a:rPr>
              <a:t>k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 (Name) and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(</a:t>
            </a:r>
            <a:r>
              <a:rPr lang="en-US" sz="1600" b="1" i="0" baseline="-25000" dirty="0" err="1">
                <a:solidFill>
                  <a:srgbClr val="404040"/>
                </a:solidFill>
                <a:effectLst/>
                <a:latin typeface="-apple-system"/>
              </a:rPr>
              <a:t>i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(SSN) -&gt;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</a:t>
            </a:r>
            <a:r>
              <a:rPr lang="en-US" sz="1600" b="1" i="0" baseline="-25000" dirty="0" err="1">
                <a:solidFill>
                  <a:srgbClr val="404040"/>
                </a:solidFill>
                <a:effectLst/>
                <a:latin typeface="-apple-system"/>
              </a:rPr>
              <a:t>i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 (DOB)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and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</a:t>
            </a:r>
            <a:r>
              <a:rPr lang="en-US" sz="1600" b="1" i="0" baseline="-25000" dirty="0" err="1">
                <a:solidFill>
                  <a:srgbClr val="404040"/>
                </a:solidFill>
                <a:effectLst/>
                <a:latin typeface="-apple-system"/>
              </a:rPr>
              <a:t>i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 (DOB)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=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</a:t>
            </a:r>
            <a:r>
              <a:rPr lang="en-US" sz="1600" b="1" baseline="-25000" dirty="0">
                <a:solidFill>
                  <a:srgbClr val="404040"/>
                </a:solidFill>
                <a:latin typeface="-apple-system"/>
              </a:rPr>
              <a:t>j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 </a:t>
            </a:r>
            <a:r>
              <a:rPr lang="en-US" sz="1600" b="1" dirty="0">
                <a:solidFill>
                  <a:srgbClr val="404040"/>
                </a:solidFill>
                <a:latin typeface="-apple-system"/>
              </a:rPr>
              <a:t>(DOB) and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 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(</a:t>
            </a:r>
            <a:r>
              <a:rPr lang="en-US" sz="1600" b="1" baseline="-25000" dirty="0">
                <a:solidFill>
                  <a:srgbClr val="404040"/>
                </a:solidFill>
                <a:latin typeface="-apple-system"/>
              </a:rPr>
              <a:t>j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(DOB) -&gt;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</a:t>
            </a:r>
            <a:r>
              <a:rPr lang="en-US" sz="1600" b="1" baseline="-25000" dirty="0">
                <a:solidFill>
                  <a:srgbClr val="404040"/>
                </a:solidFill>
                <a:latin typeface="-apple-system"/>
              </a:rPr>
              <a:t>j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 (MRN)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and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(j)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 (MRN)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=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(k)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-apple-system"/>
              </a:rPr>
              <a:t> </a:t>
            </a:r>
            <a:r>
              <a:rPr lang="en-US" sz="1600" b="1" dirty="0">
                <a:solidFill>
                  <a:srgbClr val="404040"/>
                </a:solidFill>
                <a:latin typeface="-apple-system"/>
              </a:rPr>
              <a:t>(MRN) and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 (k)</a:t>
            </a:r>
            <a:r>
              <a:rPr lang="en-US" sz="1600" b="1" dirty="0">
                <a:solidFill>
                  <a:srgbClr val="404040"/>
                </a:solidFill>
                <a:latin typeface="-apple-system"/>
              </a:rPr>
              <a:t> (other strong identifier = NULL) </a:t>
            </a:r>
          </a:p>
          <a:p>
            <a:r>
              <a:rPr lang="en-US" sz="1600" dirty="0">
                <a:solidFill>
                  <a:srgbClr val="404040"/>
                </a:solidFill>
              </a:rPr>
              <a:t>Therefore,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(</a:t>
            </a:r>
            <a:r>
              <a:rPr lang="en-US" sz="1600" b="1" i="0" baseline="-25000" dirty="0" err="1">
                <a:solidFill>
                  <a:srgbClr val="404040"/>
                </a:solidFill>
                <a:effectLst/>
                <a:latin typeface="-apple-system"/>
              </a:rPr>
              <a:t>i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 =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(</a:t>
            </a:r>
            <a:r>
              <a:rPr lang="en-US" sz="1600" b="1" baseline="-25000" dirty="0">
                <a:solidFill>
                  <a:srgbClr val="404040"/>
                </a:solidFill>
                <a:latin typeface="-apple-system"/>
              </a:rPr>
              <a:t>j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) = </a:t>
            </a:r>
            <a:r>
              <a:rPr lang="el-GR" sz="1600" b="1" i="0" dirty="0">
                <a:solidFill>
                  <a:srgbClr val="404040"/>
                </a:solidFill>
                <a:effectLst/>
                <a:latin typeface="-apple-system"/>
              </a:rPr>
              <a:t>θ</a:t>
            </a:r>
            <a:r>
              <a:rPr lang="en-US" sz="1600" b="1" i="0" baseline="-25000" dirty="0">
                <a:solidFill>
                  <a:srgbClr val="404040"/>
                </a:solidFill>
                <a:effectLst/>
                <a:latin typeface="-apple-system"/>
              </a:rPr>
              <a:t>(k)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71007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7C0144A-1ECF-4330-B388-7178FD72F0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3149816"/>
              </p:ext>
            </p:extLst>
          </p:nvPr>
        </p:nvGraphicFramePr>
        <p:xfrm>
          <a:off x="1031846" y="1845704"/>
          <a:ext cx="8581937" cy="330958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839876">
                  <a:extLst>
                    <a:ext uri="{9D8B030D-6E8A-4147-A177-3AD203B41FA5}">
                      <a16:colId xmlns:a16="http://schemas.microsoft.com/office/drawing/2014/main" val="3473736159"/>
                    </a:ext>
                  </a:extLst>
                </a:gridCol>
                <a:gridCol w="1811810">
                  <a:extLst>
                    <a:ext uri="{9D8B030D-6E8A-4147-A177-3AD203B41FA5}">
                      <a16:colId xmlns:a16="http://schemas.microsoft.com/office/drawing/2014/main" val="2329096832"/>
                    </a:ext>
                  </a:extLst>
                </a:gridCol>
                <a:gridCol w="1117653">
                  <a:extLst>
                    <a:ext uri="{9D8B030D-6E8A-4147-A177-3AD203B41FA5}">
                      <a16:colId xmlns:a16="http://schemas.microsoft.com/office/drawing/2014/main" val="956453331"/>
                    </a:ext>
                  </a:extLst>
                </a:gridCol>
                <a:gridCol w="1873555">
                  <a:extLst>
                    <a:ext uri="{9D8B030D-6E8A-4147-A177-3AD203B41FA5}">
                      <a16:colId xmlns:a16="http://schemas.microsoft.com/office/drawing/2014/main" val="1687772377"/>
                    </a:ext>
                  </a:extLst>
                </a:gridCol>
                <a:gridCol w="1939043">
                  <a:extLst>
                    <a:ext uri="{9D8B030D-6E8A-4147-A177-3AD203B41FA5}">
                      <a16:colId xmlns:a16="http://schemas.microsoft.com/office/drawing/2014/main" val="3996335857"/>
                    </a:ext>
                  </a:extLst>
                </a:gridCol>
              </a:tblGrid>
              <a:tr h="545259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FirstName</a:t>
                      </a:r>
                      <a:endParaRPr lang="en-IN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1" u="none" strike="noStrike" dirty="0" err="1">
                          <a:solidFill>
                            <a:srgbClr val="FFFFFF"/>
                          </a:solidFill>
                          <a:effectLst/>
                        </a:rPr>
                        <a:t>LastName</a:t>
                      </a:r>
                      <a:endParaRPr lang="en-IN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1" u="none" strike="noStrike">
                          <a:solidFill>
                            <a:srgbClr val="FFFFFF"/>
                          </a:solidFill>
                          <a:effectLst/>
                        </a:rPr>
                        <a:t>SSN</a:t>
                      </a:r>
                      <a:endParaRPr lang="en-IN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DOB</a:t>
                      </a:r>
                      <a:endParaRPr lang="en-IN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b="1" u="none" strike="noStrike">
                          <a:solidFill>
                            <a:srgbClr val="FFFFFF"/>
                          </a:solidFill>
                          <a:effectLst/>
                        </a:rPr>
                        <a:t>MRN</a:t>
                      </a:r>
                      <a:endParaRPr lang="en-IN" sz="16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extLst>
                  <a:ext uri="{0D108BD9-81ED-4DB2-BD59-A6C34878D82A}">
                    <a16:rowId xmlns:a16="http://schemas.microsoft.com/office/drawing/2014/main" val="4139333770"/>
                  </a:ext>
                </a:extLst>
              </a:tr>
              <a:tr h="54525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James</a:t>
                      </a:r>
                      <a:endParaRPr lang="en-IN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Potter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123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07/10/1995</a:t>
                      </a:r>
                      <a:endParaRPr lang="en-IN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8890 | 9954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extLst>
                  <a:ext uri="{0D108BD9-81ED-4DB2-BD59-A6C34878D82A}">
                    <a16:rowId xmlns:a16="http://schemas.microsoft.com/office/drawing/2014/main" val="3591437126"/>
                  </a:ext>
                </a:extLst>
              </a:tr>
              <a:tr h="54525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John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Bonham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124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15/10/1994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1234</a:t>
                      </a:r>
                      <a:endParaRPr lang="en-IN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extLst>
                  <a:ext uri="{0D108BD9-81ED-4DB2-BD59-A6C34878D82A}">
                    <a16:rowId xmlns:a16="http://schemas.microsoft.com/office/drawing/2014/main" val="2246293052"/>
                  </a:ext>
                </a:extLst>
              </a:tr>
              <a:tr h="54525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John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Bonham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 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20/11/1994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 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8397" marR="209038" marT="209038" marB="209038" anchor="ctr"/>
                </a:tc>
                <a:extLst>
                  <a:ext uri="{0D108BD9-81ED-4DB2-BD59-A6C34878D82A}">
                    <a16:rowId xmlns:a16="http://schemas.microsoft.com/office/drawing/2014/main" val="3538840342"/>
                  </a:ext>
                </a:extLst>
              </a:tr>
              <a:tr h="54525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Lily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Collins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 </a:t>
                      </a:r>
                      <a:endParaRPr lang="en-IN" sz="16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6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 </a:t>
                      </a:r>
                      <a:endParaRPr lang="en-IN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8397" marR="209038" marT="209038" marB="209038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6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9979 | 8858</a:t>
                      </a:r>
                      <a:endParaRPr lang="en-IN" sz="16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8397" marR="209038" marT="209038" marB="209038" anchor="ctr"/>
                </a:tc>
                <a:extLst>
                  <a:ext uri="{0D108BD9-81ED-4DB2-BD59-A6C34878D82A}">
                    <a16:rowId xmlns:a16="http://schemas.microsoft.com/office/drawing/2014/main" val="403061269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BF0908A-B929-4B2C-88BF-459A2A9B5624}"/>
              </a:ext>
            </a:extLst>
          </p:cNvPr>
          <p:cNvSpPr txBox="1"/>
          <p:nvPr/>
        </p:nvSpPr>
        <p:spPr>
          <a:xfrm>
            <a:off x="3987257" y="245249"/>
            <a:ext cx="2732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 Notification</a:t>
            </a:r>
            <a:endParaRPr lang="en-I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C5AF3F-7079-4B59-8174-2B03ADCDB85D}"/>
              </a:ext>
            </a:extLst>
          </p:cNvPr>
          <p:cNvSpPr txBox="1"/>
          <p:nvPr/>
        </p:nvSpPr>
        <p:spPr>
          <a:xfrm>
            <a:off x="2773804" y="929431"/>
            <a:ext cx="6031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Creating another algorithm to merge similar tuple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8888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D5510D-20D5-4A79-8EE3-2FEA6C3E1AD5}"/>
              </a:ext>
            </a:extLst>
          </p:cNvPr>
          <p:cNvSpPr txBox="1"/>
          <p:nvPr/>
        </p:nvSpPr>
        <p:spPr>
          <a:xfrm>
            <a:off x="4339594" y="2050110"/>
            <a:ext cx="3789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3. Load File Automation</a:t>
            </a:r>
            <a:endParaRPr lang="en-IN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A2BFAE-61E4-4CE9-8B07-71C88724EF0F}"/>
              </a:ext>
            </a:extLst>
          </p:cNvPr>
          <p:cNvSpPr txBox="1"/>
          <p:nvPr/>
        </p:nvSpPr>
        <p:spPr>
          <a:xfrm>
            <a:off x="5144938" y="2905787"/>
            <a:ext cx="2732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Part of CRA Project</a:t>
            </a:r>
            <a:endParaRPr lang="en-IN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069F937-09F3-4A62-A994-ED9A1E97301E}"/>
              </a:ext>
            </a:extLst>
          </p:cNvPr>
          <p:cNvSpPr/>
          <p:nvPr/>
        </p:nvSpPr>
        <p:spPr>
          <a:xfrm>
            <a:off x="11291581" y="226503"/>
            <a:ext cx="645953" cy="595619"/>
          </a:xfrm>
          <a:prstGeom prst="ellipse">
            <a:avLst/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916301-C077-4B52-9F53-D0EDC1CB5506}"/>
              </a:ext>
            </a:extLst>
          </p:cNvPr>
          <p:cNvSpPr txBox="1"/>
          <p:nvPr/>
        </p:nvSpPr>
        <p:spPr>
          <a:xfrm>
            <a:off x="11478236" y="324257"/>
            <a:ext cx="272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3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260833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9AD54-EFCC-47AE-9C76-1650E842FA9D}"/>
              </a:ext>
            </a:extLst>
          </p:cNvPr>
          <p:cNvSpPr txBox="1"/>
          <p:nvPr/>
        </p:nvSpPr>
        <p:spPr>
          <a:xfrm>
            <a:off x="4760594" y="585801"/>
            <a:ext cx="4805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Why SQL?</a:t>
            </a:r>
          </a:p>
        </p:txBody>
      </p:sp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2E2C9A72-9817-4CE8-A190-28D7E7999A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4" t="7201" r="26236" b="15108"/>
          <a:stretch/>
        </p:blipFill>
        <p:spPr>
          <a:xfrm>
            <a:off x="1385967" y="4898572"/>
            <a:ext cx="633015" cy="667138"/>
          </a:xfrm>
          <a:prstGeom prst="rect">
            <a:avLst/>
          </a:prstGeom>
        </p:spPr>
      </p:pic>
      <p:pic>
        <p:nvPicPr>
          <p:cNvPr id="7" name="Picture 6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E4265528-6913-4E9F-902E-E38748300B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10"/>
          <a:stretch/>
        </p:blipFill>
        <p:spPr>
          <a:xfrm>
            <a:off x="7720131" y="2357377"/>
            <a:ext cx="778550" cy="667138"/>
          </a:xfrm>
          <a:prstGeom prst="rect">
            <a:avLst/>
          </a:prstGeom>
        </p:spPr>
      </p:pic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BD2032DD-CC7D-40CB-91BA-CD87E56301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7" r="16227" b="19740"/>
          <a:stretch/>
        </p:blipFill>
        <p:spPr>
          <a:xfrm>
            <a:off x="7904425" y="4999813"/>
            <a:ext cx="1188511" cy="564500"/>
          </a:xfrm>
          <a:prstGeom prst="rect">
            <a:avLst/>
          </a:prstGeom>
        </p:spPr>
      </p:pic>
      <p:pic>
        <p:nvPicPr>
          <p:cNvPr id="11" name="Picture 10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2E9DBBE8-6DC5-4310-AFA1-47FDA63DB56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0" t="15112" r="13258" b="23233"/>
          <a:stretch/>
        </p:blipFill>
        <p:spPr>
          <a:xfrm>
            <a:off x="1344269" y="2256136"/>
            <a:ext cx="674713" cy="768379"/>
          </a:xfrm>
          <a:prstGeom prst="rect">
            <a:avLst/>
          </a:prstGeom>
          <a:effectLst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70A39E2-6ABC-4D14-A831-5C5CDBEE5D99}"/>
              </a:ext>
            </a:extLst>
          </p:cNvPr>
          <p:cNvSpPr txBox="1"/>
          <p:nvPr/>
        </p:nvSpPr>
        <p:spPr>
          <a:xfrm>
            <a:off x="2171010" y="2506280"/>
            <a:ext cx="1446959" cy="40011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Automation</a:t>
            </a:r>
            <a:endParaRPr lang="en-IN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8F50B4-0C58-4C49-9E75-9E0F1A93C6BE}"/>
              </a:ext>
            </a:extLst>
          </p:cNvPr>
          <p:cNvSpPr txBox="1"/>
          <p:nvPr/>
        </p:nvSpPr>
        <p:spPr>
          <a:xfrm>
            <a:off x="2171009" y="5077618"/>
            <a:ext cx="1446959" cy="40011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Time Saving</a:t>
            </a:r>
            <a:endParaRPr lang="en-IN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9EBF88-5ADC-4AAC-881F-71AC2CDC8798}"/>
              </a:ext>
            </a:extLst>
          </p:cNvPr>
          <p:cNvSpPr txBox="1"/>
          <p:nvPr/>
        </p:nvSpPr>
        <p:spPr>
          <a:xfrm>
            <a:off x="8669633" y="2506280"/>
            <a:ext cx="1446959" cy="40011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SQL is fast</a:t>
            </a:r>
            <a:endParaRPr lang="en-IN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9B0C8B-CC0F-453A-A0CE-0A8E18A36614}"/>
              </a:ext>
            </a:extLst>
          </p:cNvPr>
          <p:cNvSpPr txBox="1"/>
          <p:nvPr/>
        </p:nvSpPr>
        <p:spPr>
          <a:xfrm>
            <a:off x="8669666" y="5292839"/>
            <a:ext cx="3074659" cy="40011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To handle large size data</a:t>
            </a:r>
            <a:endParaRPr lang="en-IN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" name="Picture 19" descr="A picture containing text&#10;&#10;Description automatically generated">
            <a:extLst>
              <a:ext uri="{FF2B5EF4-FFF2-40B4-BE49-F238E27FC236}">
                <a16:creationId xmlns:a16="http://schemas.microsoft.com/office/drawing/2014/main" id="{D3B18E07-F539-48C9-B591-9483A854DD2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0" t="5656" r="7893" b="19493"/>
          <a:stretch/>
        </p:blipFill>
        <p:spPr>
          <a:xfrm>
            <a:off x="4202567" y="3429000"/>
            <a:ext cx="1116054" cy="65663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12339DC-1FBA-4050-AEB6-250825A608F8}"/>
              </a:ext>
            </a:extLst>
          </p:cNvPr>
          <p:cNvSpPr txBox="1"/>
          <p:nvPr/>
        </p:nvSpPr>
        <p:spPr>
          <a:xfrm>
            <a:off x="5460893" y="3429000"/>
            <a:ext cx="1812363" cy="70788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To get rid of Human Error</a:t>
            </a:r>
            <a:endParaRPr lang="en-IN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9599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9">
            <a:extLst>
              <a:ext uri="{FF2B5EF4-FFF2-40B4-BE49-F238E27FC236}">
                <a16:creationId xmlns:a16="http://schemas.microsoft.com/office/drawing/2014/main" id="{936CFC0A-8C37-453C-9488-1B30FBC3B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154BA3-D8CD-43AB-A38F-AD3B06CB7A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2597" y="3424348"/>
            <a:ext cx="9426806" cy="1424410"/>
          </a:xfrm>
        </p:spPr>
        <p:txBody>
          <a:bodyPr anchor="b">
            <a:normAutofit/>
          </a:bodyPr>
          <a:lstStyle/>
          <a:p>
            <a:r>
              <a:rPr lang="en-US" sz="5400" b="1" dirty="0">
                <a:solidFill>
                  <a:srgbClr val="1B1B1B"/>
                </a:solidFill>
              </a:rPr>
              <a:t>Legal Sifter with SQL</a:t>
            </a:r>
            <a:endParaRPr lang="en-IN" sz="5400" b="1" dirty="0">
              <a:solidFill>
                <a:srgbClr val="1B1B1B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C3EAFD-A275-4F9B-8F62-72B6678F3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8526" y="933319"/>
            <a:ext cx="2463430" cy="2486070"/>
          </a:xfrm>
          <a:prstGeom prst="ellipse">
            <a:avLst/>
          </a:prstGeom>
          <a:solidFill>
            <a:srgbClr val="6A51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E64A6D-2B9F-4AAD-AB42-A61BAF01A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92" y="1268361"/>
            <a:ext cx="1956816" cy="1953058"/>
          </a:xfrm>
          <a:prstGeom prst="ellipse">
            <a:avLst/>
          </a:prstGeom>
          <a:solidFill>
            <a:srgbClr val="FFFFFF"/>
          </a:solidFill>
          <a:ln>
            <a:solidFill>
              <a:srgbClr val="6A51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859D7384-E9BF-49AA-BBF7-8537447EA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>
          <a:xfrm>
            <a:off x="5181600" y="1330490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51881DD-AD85-41BE-8A49-C2FB45800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25" t="5243" r="33525" b="36180"/>
          <a:stretch>
            <a:fillRect/>
          </a:stretch>
        </p:blipFill>
        <p:spPr>
          <a:xfrm>
            <a:off x="4860081" y="896194"/>
            <a:ext cx="2560320" cy="2560320"/>
          </a:xfrm>
          <a:custGeom>
            <a:avLst/>
            <a:gdLst>
              <a:gd name="connsiteX0" fmla="*/ 2008598 w 4017196"/>
              <a:gd name="connsiteY0" fmla="*/ 0 h 4017196"/>
              <a:gd name="connsiteX1" fmla="*/ 4017196 w 4017196"/>
              <a:gd name="connsiteY1" fmla="*/ 2008598 h 4017196"/>
              <a:gd name="connsiteX2" fmla="*/ 2008598 w 4017196"/>
              <a:gd name="connsiteY2" fmla="*/ 4017196 h 4017196"/>
              <a:gd name="connsiteX3" fmla="*/ 0 w 4017196"/>
              <a:gd name="connsiteY3" fmla="*/ 2008598 h 4017196"/>
              <a:gd name="connsiteX4" fmla="*/ 2008598 w 4017196"/>
              <a:gd name="connsiteY4" fmla="*/ 0 h 4017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7196" h="4017196">
                <a:moveTo>
                  <a:pt x="2008598" y="0"/>
                </a:moveTo>
                <a:cubicBezTo>
                  <a:pt x="3117916" y="0"/>
                  <a:pt x="4017196" y="899280"/>
                  <a:pt x="4017196" y="2008598"/>
                </a:cubicBezTo>
                <a:cubicBezTo>
                  <a:pt x="4017196" y="3117916"/>
                  <a:pt x="3117916" y="4017196"/>
                  <a:pt x="2008598" y="4017196"/>
                </a:cubicBezTo>
                <a:cubicBezTo>
                  <a:pt x="899280" y="4017196"/>
                  <a:pt x="0" y="3117916"/>
                  <a:pt x="0" y="2008598"/>
                </a:cubicBezTo>
                <a:cubicBezTo>
                  <a:pt x="0" y="899280"/>
                  <a:pt x="899280" y="0"/>
                  <a:pt x="2008598" y="0"/>
                </a:cubicBezTo>
                <a:close/>
              </a:path>
            </a:pathLst>
          </a:cu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AD20FE8-ED02-4CDE-83B1-A1436305C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75960" y="4971278"/>
            <a:ext cx="640080" cy="0"/>
          </a:xfrm>
          <a:prstGeom prst="line">
            <a:avLst/>
          </a:prstGeom>
          <a:ln w="28575">
            <a:solidFill>
              <a:srgbClr val="FC55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5603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316638-FC3C-4D7E-B2A6-80BD6A863C9C}"/>
              </a:ext>
            </a:extLst>
          </p:cNvPr>
          <p:cNvSpPr txBox="1"/>
          <p:nvPr/>
        </p:nvSpPr>
        <p:spPr>
          <a:xfrm>
            <a:off x="4610884" y="1419229"/>
            <a:ext cx="29702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4. Export Clean Up</a:t>
            </a:r>
            <a:endParaRPr lang="en-IN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4C084F-9B66-45A4-ABB0-42E3DCA5DCA7}"/>
              </a:ext>
            </a:extLst>
          </p:cNvPr>
          <p:cNvSpPr txBox="1"/>
          <p:nvPr/>
        </p:nvSpPr>
        <p:spPr>
          <a:xfrm>
            <a:off x="2793535" y="2746396"/>
            <a:ext cx="2732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Problem Identification</a:t>
            </a:r>
            <a:endParaRPr lang="en-IN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038BBC-85B0-4ACB-AA97-001E64179372}"/>
              </a:ext>
            </a:extLst>
          </p:cNvPr>
          <p:cNvSpPr txBox="1"/>
          <p:nvPr/>
        </p:nvSpPr>
        <p:spPr>
          <a:xfrm>
            <a:off x="7122253" y="2746396"/>
            <a:ext cx="1828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Automation</a:t>
            </a:r>
            <a:endParaRPr lang="en-IN" sz="20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B07B937-AE9A-48A3-842C-8AB698131D6F}"/>
              </a:ext>
            </a:extLst>
          </p:cNvPr>
          <p:cNvCxnSpPr>
            <a:cxnSpLocks/>
          </p:cNvCxnSpPr>
          <p:nvPr/>
        </p:nvCxnSpPr>
        <p:spPr>
          <a:xfrm flipH="1">
            <a:off x="4728906" y="1943574"/>
            <a:ext cx="1109832" cy="86382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4DB29C5-ABE6-45CB-8F78-1F7F3E1DD20D}"/>
              </a:ext>
            </a:extLst>
          </p:cNvPr>
          <p:cNvCxnSpPr>
            <a:cxnSpLocks/>
          </p:cNvCxnSpPr>
          <p:nvPr/>
        </p:nvCxnSpPr>
        <p:spPr>
          <a:xfrm>
            <a:off x="5838738" y="1941323"/>
            <a:ext cx="1375794" cy="8660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6ACB0E3F-73FB-4A4A-B9FF-03D493A46FF0}"/>
              </a:ext>
            </a:extLst>
          </p:cNvPr>
          <p:cNvSpPr/>
          <p:nvPr/>
        </p:nvSpPr>
        <p:spPr>
          <a:xfrm>
            <a:off x="11291581" y="226503"/>
            <a:ext cx="645953" cy="595619"/>
          </a:xfrm>
          <a:prstGeom prst="ellipse">
            <a:avLst/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9568743-4C89-499C-8F41-430AD78C5361}"/>
              </a:ext>
            </a:extLst>
          </p:cNvPr>
          <p:cNvSpPr txBox="1"/>
          <p:nvPr/>
        </p:nvSpPr>
        <p:spPr>
          <a:xfrm>
            <a:off x="11478236" y="324257"/>
            <a:ext cx="272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4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6445003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E92650-707E-4CE4-B544-C4D927E782B8}"/>
              </a:ext>
            </a:extLst>
          </p:cNvPr>
          <p:cNvSpPr txBox="1"/>
          <p:nvPr/>
        </p:nvSpPr>
        <p:spPr>
          <a:xfrm>
            <a:off x="2835479" y="288422"/>
            <a:ext cx="2927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4.1  Export Clean Up</a:t>
            </a:r>
            <a:endParaRPr lang="en-IN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857C28-2062-45BD-8B46-2B561075110F}"/>
              </a:ext>
            </a:extLst>
          </p:cNvPr>
          <p:cNvSpPr txBox="1"/>
          <p:nvPr/>
        </p:nvSpPr>
        <p:spPr>
          <a:xfrm>
            <a:off x="5763235" y="335282"/>
            <a:ext cx="3314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Problem Identification</a:t>
            </a:r>
            <a:endParaRPr lang="en-IN" sz="24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107008C-8C6B-45C9-9365-108D354275BE}"/>
              </a:ext>
            </a:extLst>
          </p:cNvPr>
          <p:cNvCxnSpPr>
            <a:cxnSpLocks/>
          </p:cNvCxnSpPr>
          <p:nvPr/>
        </p:nvCxnSpPr>
        <p:spPr>
          <a:xfrm>
            <a:off x="5564696" y="55686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DCD8619-31E6-4B52-A146-129442609BA8}"/>
              </a:ext>
            </a:extLst>
          </p:cNvPr>
          <p:cNvSpPr txBox="1"/>
          <p:nvPr/>
        </p:nvSpPr>
        <p:spPr>
          <a:xfrm>
            <a:off x="3640822" y="556863"/>
            <a:ext cx="2829321" cy="906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IN" sz="25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                                Logical Tests</a:t>
            </a:r>
            <a:endParaRPr lang="en-IN" sz="25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23FB07-4D3B-4D72-A4C2-DE9AC5EA55C2}"/>
              </a:ext>
            </a:extLst>
          </p:cNvPr>
          <p:cNvSpPr/>
          <p:nvPr/>
        </p:nvSpPr>
        <p:spPr>
          <a:xfrm>
            <a:off x="136452" y="1606930"/>
            <a:ext cx="6096000" cy="532453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1.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Start Date shouldn't be after End Date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3.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End Date is blank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then Shifting Status should be "Ignore“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5.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End Date is blank or N/A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then Term Type shouldn't be  "Fixed" or related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to Fixed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74CF1A-3B58-4208-8183-7C1E4C2DC2C1}"/>
              </a:ext>
            </a:extLst>
          </p:cNvPr>
          <p:cNvSpPr/>
          <p:nvPr/>
        </p:nvSpPr>
        <p:spPr>
          <a:xfrm>
            <a:off x="6232452" y="1576566"/>
            <a:ext cx="6096000" cy="532453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2.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End Date is 'N/A'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then [(2a) Term Type] should be "Evergreen or Silent / Conditional End Date"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4.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End Date is blank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then Shifting Status shouldn't be "Completed“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6. (</a:t>
            </a:r>
            <a:r>
              <a:rPr lang="en-IN" sz="2000" dirty="0" err="1">
                <a:solidFill>
                  <a:schemeClr val="bg2">
                    <a:lumMod val="25000"/>
                  </a:schemeClr>
                </a:solidFill>
              </a:rPr>
              <a:t>Long_Col</a:t>
            </a: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Term Type is "Fixed" or "Evergreen or Silent/ Conditional End Date"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then </a:t>
            </a:r>
            <a:r>
              <a:rPr lang="en-IN" sz="2000" dirty="0" err="1">
                <a:solidFill>
                  <a:schemeClr val="bg2">
                    <a:lumMod val="25000"/>
                  </a:schemeClr>
                </a:solidFill>
              </a:rPr>
              <a:t>Long_Col</a:t>
            </a: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 should be "Silent"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C763BE-59D9-4E58-B988-49F1E18F5F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7" t="18542" r="8108" b="26875"/>
          <a:stretch/>
        </p:blipFill>
        <p:spPr>
          <a:xfrm>
            <a:off x="69932" y="74448"/>
            <a:ext cx="1886428" cy="108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04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E92650-707E-4CE4-B544-C4D927E782B8}"/>
              </a:ext>
            </a:extLst>
          </p:cNvPr>
          <p:cNvSpPr txBox="1"/>
          <p:nvPr/>
        </p:nvSpPr>
        <p:spPr>
          <a:xfrm>
            <a:off x="2835479" y="288422"/>
            <a:ext cx="2927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4.1  Export Clean Up</a:t>
            </a:r>
            <a:endParaRPr lang="en-IN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857C28-2062-45BD-8B46-2B561075110F}"/>
              </a:ext>
            </a:extLst>
          </p:cNvPr>
          <p:cNvSpPr txBox="1"/>
          <p:nvPr/>
        </p:nvSpPr>
        <p:spPr>
          <a:xfrm>
            <a:off x="5763235" y="335282"/>
            <a:ext cx="3314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Problem Identification</a:t>
            </a:r>
            <a:endParaRPr lang="en-IN" sz="24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107008C-8C6B-45C9-9365-108D354275BE}"/>
              </a:ext>
            </a:extLst>
          </p:cNvPr>
          <p:cNvCxnSpPr>
            <a:cxnSpLocks/>
          </p:cNvCxnSpPr>
          <p:nvPr/>
        </p:nvCxnSpPr>
        <p:spPr>
          <a:xfrm>
            <a:off x="5564696" y="55686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23FB07-4D3B-4D72-A4C2-DE9AC5EA55C2}"/>
              </a:ext>
            </a:extLst>
          </p:cNvPr>
          <p:cNvSpPr/>
          <p:nvPr/>
        </p:nvSpPr>
        <p:spPr>
          <a:xfrm>
            <a:off x="60952" y="1454225"/>
            <a:ext cx="6096000" cy="532453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7. ( </a:t>
            </a:r>
            <a:r>
              <a:rPr lang="en-IN" sz="2000" dirty="0" err="1">
                <a:solidFill>
                  <a:schemeClr val="bg2">
                    <a:lumMod val="25000"/>
                  </a:schemeClr>
                </a:solidFill>
              </a:rPr>
              <a:t>Long_Col</a:t>
            </a: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"Term Type" is "Fixed w/ Auto-Renewal" or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"Fixed w/ Option to Renew"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then </a:t>
            </a:r>
            <a:r>
              <a:rPr lang="en-IN" sz="2000" dirty="0" err="1">
                <a:solidFill>
                  <a:schemeClr val="bg2">
                    <a:lumMod val="25000"/>
                  </a:schemeClr>
                </a:solidFill>
              </a:rPr>
              <a:t>Long_Col</a:t>
            </a: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 shouldn't be "Silent" or "Unsure"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9.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"Termination for Convenience" is not "silent" or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not "Unsure"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then "Termination for Convenience Notice (Days)" shouldn't be "Silent"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74CF1A-3B58-4208-8183-7C1E4C2DC2C1}"/>
              </a:ext>
            </a:extLst>
          </p:cNvPr>
          <p:cNvSpPr/>
          <p:nvPr/>
        </p:nvSpPr>
        <p:spPr>
          <a:xfrm>
            <a:off x="6156952" y="1454225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8.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"Termination for Convenience" is "Silent" or "Unsure"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then "Termination for Convenience Notice" should be Silent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10.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identify those dates where month and date is same for both Start Date and End Date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1217A1-7CD5-429C-BFE3-C0A453E17616}"/>
              </a:ext>
            </a:extLst>
          </p:cNvPr>
          <p:cNvSpPr txBox="1"/>
          <p:nvPr/>
        </p:nvSpPr>
        <p:spPr>
          <a:xfrm>
            <a:off x="3640822" y="556863"/>
            <a:ext cx="2829321" cy="906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IN" sz="25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                                Logical Tests</a:t>
            </a:r>
            <a:endParaRPr lang="en-IN" sz="25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561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E92650-707E-4CE4-B544-C4D927E782B8}"/>
              </a:ext>
            </a:extLst>
          </p:cNvPr>
          <p:cNvSpPr txBox="1"/>
          <p:nvPr/>
        </p:nvSpPr>
        <p:spPr>
          <a:xfrm>
            <a:off x="2835479" y="288422"/>
            <a:ext cx="2927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4.1  Export Clean Up</a:t>
            </a:r>
            <a:endParaRPr lang="en-IN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857C28-2062-45BD-8B46-2B561075110F}"/>
              </a:ext>
            </a:extLst>
          </p:cNvPr>
          <p:cNvSpPr txBox="1"/>
          <p:nvPr/>
        </p:nvSpPr>
        <p:spPr>
          <a:xfrm>
            <a:off x="5763235" y="335282"/>
            <a:ext cx="3314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Problem Identification</a:t>
            </a:r>
            <a:endParaRPr lang="en-IN" sz="24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107008C-8C6B-45C9-9365-108D354275BE}"/>
              </a:ext>
            </a:extLst>
          </p:cNvPr>
          <p:cNvCxnSpPr>
            <a:cxnSpLocks/>
          </p:cNvCxnSpPr>
          <p:nvPr/>
        </p:nvCxnSpPr>
        <p:spPr>
          <a:xfrm>
            <a:off x="5564696" y="55686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23FB07-4D3B-4D72-A4C2-DE9AC5EA55C2}"/>
              </a:ext>
            </a:extLst>
          </p:cNvPr>
          <p:cNvSpPr/>
          <p:nvPr/>
        </p:nvSpPr>
        <p:spPr>
          <a:xfrm>
            <a:off x="60952" y="1454225"/>
            <a:ext cx="6096000" cy="470898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11.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Identify wrong spelling words from: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[(3) Prod/Serve Description]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[(3) Contract Title]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13.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Identify unrealistic date e.g. 31st April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15.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Counter Party Name is not blank then Counter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Party Type shouldn't be blank or vice versa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74CF1A-3B58-4208-8183-7C1E4C2DC2C1}"/>
              </a:ext>
            </a:extLst>
          </p:cNvPr>
          <p:cNvSpPr/>
          <p:nvPr/>
        </p:nvSpPr>
        <p:spPr>
          <a:xfrm>
            <a:off x="6156952" y="1454225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12.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Identify Similar Type of Names from: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[(3) Prod/Serve Description]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[(3) Contract Title]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14.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Counter Party Type should be according to Counter Party Name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F3345A-1FFE-4C0B-8CD0-478E558CB5CA}"/>
              </a:ext>
            </a:extLst>
          </p:cNvPr>
          <p:cNvSpPr txBox="1"/>
          <p:nvPr/>
        </p:nvSpPr>
        <p:spPr>
          <a:xfrm>
            <a:off x="3640822" y="556863"/>
            <a:ext cx="2829321" cy="906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IN" sz="25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                                Logical Tests</a:t>
            </a:r>
            <a:endParaRPr lang="en-IN" sz="25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3320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E92650-707E-4CE4-B544-C4D927E782B8}"/>
              </a:ext>
            </a:extLst>
          </p:cNvPr>
          <p:cNvSpPr txBox="1"/>
          <p:nvPr/>
        </p:nvSpPr>
        <p:spPr>
          <a:xfrm>
            <a:off x="2835479" y="288422"/>
            <a:ext cx="2927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4.1  Export Clean Up</a:t>
            </a:r>
            <a:endParaRPr lang="en-IN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857C28-2062-45BD-8B46-2B561075110F}"/>
              </a:ext>
            </a:extLst>
          </p:cNvPr>
          <p:cNvSpPr txBox="1"/>
          <p:nvPr/>
        </p:nvSpPr>
        <p:spPr>
          <a:xfrm>
            <a:off x="5763235" y="335282"/>
            <a:ext cx="3314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Problem Identification</a:t>
            </a:r>
            <a:endParaRPr lang="en-IN" sz="24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107008C-8C6B-45C9-9365-108D354275BE}"/>
              </a:ext>
            </a:extLst>
          </p:cNvPr>
          <p:cNvCxnSpPr>
            <a:cxnSpLocks/>
          </p:cNvCxnSpPr>
          <p:nvPr/>
        </p:nvCxnSpPr>
        <p:spPr>
          <a:xfrm>
            <a:off x="5564696" y="55686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B23FB07-4D3B-4D72-A4C2-DE9AC5EA55C2}"/>
              </a:ext>
            </a:extLst>
          </p:cNvPr>
          <p:cNvSpPr/>
          <p:nvPr/>
        </p:nvSpPr>
        <p:spPr>
          <a:xfrm>
            <a:off x="60952" y="1454225"/>
            <a:ext cx="6096000" cy="6247864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16.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Creating Frequency Diagram for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["(1) Highmark Paper?"],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["(3) Highmark Legal Entity"] and other Columns 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to identify the Outliers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18.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Payment Term="Other"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then Other Payment Term shouldn't be blank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Payment Term&lt;&gt;"Other"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then Other Payment Term should be blank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74CF1A-3B58-4208-8183-7C1E4C2DC2C1}"/>
              </a:ext>
            </a:extLst>
          </p:cNvPr>
          <p:cNvSpPr/>
          <p:nvPr/>
        </p:nvSpPr>
        <p:spPr>
          <a:xfrm>
            <a:off x="6470143" y="1454225"/>
            <a:ext cx="6096000" cy="470898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17.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If [</a:t>
            </a:r>
            <a:r>
              <a:rPr lang="en-IN" sz="2000" dirty="0" err="1">
                <a:solidFill>
                  <a:schemeClr val="bg2">
                    <a:lumMod val="25000"/>
                  </a:schemeClr>
                </a:solidFill>
              </a:rPr>
              <a:t>Hightmark</a:t>
            </a:r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 Legal Entity] is "Others"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then [(3) Highmark Legal Entity - Other] shouldn't be blank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19.</a:t>
            </a:r>
          </a:p>
          <a:p>
            <a:r>
              <a:rPr lang="en-IN" sz="2000" dirty="0">
                <a:solidFill>
                  <a:schemeClr val="bg2">
                    <a:lumMod val="25000"/>
                  </a:schemeClr>
                </a:solidFill>
              </a:rPr>
              <a:t>Finding the partial address</a:t>
            </a: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06B2FA-FFA6-4267-9F2D-432227B42254}"/>
              </a:ext>
            </a:extLst>
          </p:cNvPr>
          <p:cNvSpPr txBox="1"/>
          <p:nvPr/>
        </p:nvSpPr>
        <p:spPr>
          <a:xfrm>
            <a:off x="3640822" y="556863"/>
            <a:ext cx="2829321" cy="906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IN" sz="25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                                Logical Tests</a:t>
            </a:r>
            <a:endParaRPr lang="en-IN" sz="25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07874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fter2">
            <a:hlinkClick r:id="" action="ppaction://media"/>
            <a:extLst>
              <a:ext uri="{FF2B5EF4-FFF2-40B4-BE49-F238E27FC236}">
                <a16:creationId xmlns:a16="http://schemas.microsoft.com/office/drawing/2014/main" id="{69B978A4-DA41-4A3D-8F8D-0C1D2AE34F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450" y="877311"/>
            <a:ext cx="11302909" cy="590604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F98B30-38D1-4879-91C3-1BF8AF5BA120}"/>
              </a:ext>
            </a:extLst>
          </p:cNvPr>
          <p:cNvSpPr txBox="1"/>
          <p:nvPr/>
        </p:nvSpPr>
        <p:spPr>
          <a:xfrm>
            <a:off x="673081" y="5598367"/>
            <a:ext cx="161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Play the video</a:t>
            </a:r>
            <a:endParaRPr lang="en-IN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DAFBC8-C84D-41A0-87A5-195ACF650A09}"/>
              </a:ext>
            </a:extLst>
          </p:cNvPr>
          <p:cNvSpPr txBox="1"/>
          <p:nvPr/>
        </p:nvSpPr>
        <p:spPr>
          <a:xfrm>
            <a:off x="2659310" y="204532"/>
            <a:ext cx="296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4.1  Export Clean Up</a:t>
            </a:r>
            <a:endParaRPr lang="en-IN" sz="24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C45EB32-033B-4393-8D33-8121923430E8}"/>
              </a:ext>
            </a:extLst>
          </p:cNvPr>
          <p:cNvCxnSpPr>
            <a:cxnSpLocks/>
          </p:cNvCxnSpPr>
          <p:nvPr/>
        </p:nvCxnSpPr>
        <p:spPr>
          <a:xfrm>
            <a:off x="5422083" y="47297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1B849FA-2C3A-4114-A813-10E7AB220014}"/>
              </a:ext>
            </a:extLst>
          </p:cNvPr>
          <p:cNvSpPr txBox="1"/>
          <p:nvPr/>
        </p:nvSpPr>
        <p:spPr>
          <a:xfrm>
            <a:off x="5746456" y="242140"/>
            <a:ext cx="6123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Problem Identification (Demo – Logical Test)</a:t>
            </a:r>
            <a:endParaRPr lang="en-IN" sz="2400" b="1" dirty="0"/>
          </a:p>
        </p:txBody>
      </p:sp>
      <p:pic>
        <p:nvPicPr>
          <p:cNvPr id="15" name="Picture 14" descr="A picture containing icon&#10;&#10;Description automatically generated">
            <a:extLst>
              <a:ext uri="{FF2B5EF4-FFF2-40B4-BE49-F238E27FC236}">
                <a16:creationId xmlns:a16="http://schemas.microsoft.com/office/drawing/2014/main" id="{95D17C97-556C-4112-AFE8-7065AE84CAF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849" r="1177" b="19879"/>
          <a:stretch/>
        </p:blipFill>
        <p:spPr>
          <a:xfrm>
            <a:off x="763398" y="4703869"/>
            <a:ext cx="1132513" cy="89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6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38AB78-560C-40CE-B790-A9AEB86E9FD2}"/>
              </a:ext>
            </a:extLst>
          </p:cNvPr>
          <p:cNvSpPr txBox="1"/>
          <p:nvPr/>
        </p:nvSpPr>
        <p:spPr>
          <a:xfrm>
            <a:off x="2659310" y="204532"/>
            <a:ext cx="296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4.2  Export Clean Up</a:t>
            </a:r>
            <a:endParaRPr lang="en-IN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933FC0-6AC7-4718-A3DF-866463DE2CBD}"/>
              </a:ext>
            </a:extLst>
          </p:cNvPr>
          <p:cNvSpPr txBox="1"/>
          <p:nvPr/>
        </p:nvSpPr>
        <p:spPr>
          <a:xfrm>
            <a:off x="5620623" y="251392"/>
            <a:ext cx="2732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Automation</a:t>
            </a:r>
            <a:endParaRPr lang="en-IN" sz="2400" b="1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A22ADB1-C9FD-4EC6-9CF1-37E10E5605D2}"/>
              </a:ext>
            </a:extLst>
          </p:cNvPr>
          <p:cNvCxnSpPr>
            <a:cxnSpLocks/>
          </p:cNvCxnSpPr>
          <p:nvPr/>
        </p:nvCxnSpPr>
        <p:spPr>
          <a:xfrm>
            <a:off x="5422083" y="47297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D4287E6-E780-4517-8AB5-81766EC171D5}"/>
              </a:ext>
            </a:extLst>
          </p:cNvPr>
          <p:cNvSpPr txBox="1"/>
          <p:nvPr/>
        </p:nvSpPr>
        <p:spPr>
          <a:xfrm>
            <a:off x="264951" y="1659253"/>
            <a:ext cx="4508385" cy="2195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IN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Punctuation Removing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Punctuation removing from </a:t>
            </a:r>
            <a:r>
              <a:rPr lang="en-IN" sz="1600" dirty="0">
                <a:solidFill>
                  <a:schemeClr val="bg2">
                    <a:lumMod val="25000"/>
                  </a:schemeClr>
                </a:solidFill>
              </a:rPr>
              <a:t>Contract Title, Counter Party Name, Prod/Serve Description etc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Punctuation removing from Address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Punctuation removing from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other columns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66AFE8-5A9B-4286-B250-578E8B0D9D07}"/>
              </a:ext>
            </a:extLst>
          </p:cNvPr>
          <p:cNvSpPr txBox="1"/>
          <p:nvPr/>
        </p:nvSpPr>
        <p:spPr>
          <a:xfrm>
            <a:off x="5422083" y="1568683"/>
            <a:ext cx="6094602" cy="2928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IN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Formatting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lnSpc>
                <a:spcPct val="107000"/>
              </a:lnSpc>
            </a:pP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solidFill>
                  <a:schemeClr val="bg2">
                    <a:lumMod val="25000"/>
                  </a:schemeClr>
                </a:solidFill>
              </a:rPr>
              <a:t>Name Formatting in Contract Title, Counter Party Name, Prod/Serve Description etc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solidFill>
                  <a:schemeClr val="bg2">
                    <a:lumMod val="25000"/>
                  </a:schemeClr>
                </a:solidFill>
              </a:rPr>
              <a:t>Name Consistency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solidFill>
                  <a:schemeClr val="bg2">
                    <a:lumMod val="25000"/>
                  </a:schemeClr>
                </a:solidFill>
              </a:rPr>
              <a:t>Address Formatting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solidFill>
                  <a:schemeClr val="bg2">
                    <a:lumMod val="25000"/>
                  </a:schemeClr>
                </a:solidFill>
              </a:rPr>
              <a:t>Address Consistency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solidFill>
                  <a:schemeClr val="bg2">
                    <a:lumMod val="25000"/>
                  </a:schemeClr>
                </a:solidFill>
              </a:rPr>
              <a:t>Amount Formatting in Contract Value, General Liability Ins: </a:t>
            </a:r>
            <a:r>
              <a:rPr lang="en-IN" sz="1600" dirty="0" err="1">
                <a:solidFill>
                  <a:schemeClr val="bg2">
                    <a:lumMod val="25000"/>
                  </a:schemeClr>
                </a:solidFill>
              </a:rPr>
              <a:t>Ctpy</a:t>
            </a:r>
            <a:r>
              <a:rPr lang="en-IN" sz="1600" dirty="0">
                <a:solidFill>
                  <a:schemeClr val="bg2">
                    <a:lumMod val="25000"/>
                  </a:schemeClr>
                </a:solidFill>
              </a:rPr>
              <a:t> Single Limit, etc.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81B861-A5D1-459F-9F88-DD0AF5D2DE18}"/>
              </a:ext>
            </a:extLst>
          </p:cNvPr>
          <p:cNvSpPr txBox="1"/>
          <p:nvPr/>
        </p:nvSpPr>
        <p:spPr>
          <a:xfrm>
            <a:off x="264951" y="4724030"/>
            <a:ext cx="6094602" cy="1463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IN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Cleaning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Trimming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Data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Cleaning the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Removing char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(160) from the Data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1E1F086E-D42F-4932-96D7-7CB131D62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66" y="259232"/>
            <a:ext cx="900419" cy="81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22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9">
            <a:extLst>
              <a:ext uri="{FF2B5EF4-FFF2-40B4-BE49-F238E27FC236}">
                <a16:creationId xmlns:a16="http://schemas.microsoft.com/office/drawing/2014/main" id="{936CFC0A-8C37-453C-9488-1B30FBC3B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154BA3-D8CD-43AB-A38F-AD3B06CB7A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2597" y="3424348"/>
            <a:ext cx="9426806" cy="1424410"/>
          </a:xfrm>
        </p:spPr>
        <p:txBody>
          <a:bodyPr anchor="b">
            <a:normAutofit/>
          </a:bodyPr>
          <a:lstStyle/>
          <a:p>
            <a:r>
              <a:rPr lang="en-US" sz="5400" b="1" dirty="0">
                <a:solidFill>
                  <a:srgbClr val="1B1B1B"/>
                </a:solidFill>
              </a:rPr>
              <a:t>Separation of Tags with SQL</a:t>
            </a:r>
            <a:endParaRPr lang="en-IN" sz="5400" b="1" dirty="0">
              <a:solidFill>
                <a:srgbClr val="1B1B1B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C3EAFD-A275-4F9B-8F62-72B6678F3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8526" y="933319"/>
            <a:ext cx="2463430" cy="2486070"/>
          </a:xfrm>
          <a:prstGeom prst="ellipse">
            <a:avLst/>
          </a:prstGeom>
          <a:solidFill>
            <a:srgbClr val="6A51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E64A6D-2B9F-4AAD-AB42-A61BAF01A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92" y="1268361"/>
            <a:ext cx="1956816" cy="1953058"/>
          </a:xfrm>
          <a:prstGeom prst="ellipse">
            <a:avLst/>
          </a:prstGeom>
          <a:solidFill>
            <a:srgbClr val="FFFFFF"/>
          </a:solidFill>
          <a:ln>
            <a:solidFill>
              <a:srgbClr val="6A51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859D7384-E9BF-49AA-BBF7-8537447EA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>
          <a:xfrm>
            <a:off x="5181600" y="1330490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51881DD-AD85-41BE-8A49-C2FB45800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25" t="5243" r="33525" b="36180"/>
          <a:stretch>
            <a:fillRect/>
          </a:stretch>
        </p:blipFill>
        <p:spPr>
          <a:xfrm>
            <a:off x="4860081" y="896194"/>
            <a:ext cx="2560320" cy="2560320"/>
          </a:xfrm>
          <a:custGeom>
            <a:avLst/>
            <a:gdLst>
              <a:gd name="connsiteX0" fmla="*/ 2008598 w 4017196"/>
              <a:gd name="connsiteY0" fmla="*/ 0 h 4017196"/>
              <a:gd name="connsiteX1" fmla="*/ 4017196 w 4017196"/>
              <a:gd name="connsiteY1" fmla="*/ 2008598 h 4017196"/>
              <a:gd name="connsiteX2" fmla="*/ 2008598 w 4017196"/>
              <a:gd name="connsiteY2" fmla="*/ 4017196 h 4017196"/>
              <a:gd name="connsiteX3" fmla="*/ 0 w 4017196"/>
              <a:gd name="connsiteY3" fmla="*/ 2008598 h 4017196"/>
              <a:gd name="connsiteX4" fmla="*/ 2008598 w 4017196"/>
              <a:gd name="connsiteY4" fmla="*/ 0 h 4017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7196" h="4017196">
                <a:moveTo>
                  <a:pt x="2008598" y="0"/>
                </a:moveTo>
                <a:cubicBezTo>
                  <a:pt x="3117916" y="0"/>
                  <a:pt x="4017196" y="899280"/>
                  <a:pt x="4017196" y="2008598"/>
                </a:cubicBezTo>
                <a:cubicBezTo>
                  <a:pt x="4017196" y="3117916"/>
                  <a:pt x="3117916" y="4017196"/>
                  <a:pt x="2008598" y="4017196"/>
                </a:cubicBezTo>
                <a:cubicBezTo>
                  <a:pt x="899280" y="4017196"/>
                  <a:pt x="0" y="3117916"/>
                  <a:pt x="0" y="2008598"/>
                </a:cubicBezTo>
                <a:cubicBezTo>
                  <a:pt x="0" y="899280"/>
                  <a:pt x="899280" y="0"/>
                  <a:pt x="2008598" y="0"/>
                </a:cubicBezTo>
                <a:close/>
              </a:path>
            </a:pathLst>
          </a:cu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AD20FE8-ED02-4CDE-83B1-A1436305C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75960" y="4971278"/>
            <a:ext cx="640080" cy="0"/>
          </a:xfrm>
          <a:prstGeom prst="line">
            <a:avLst/>
          </a:prstGeom>
          <a:ln w="28575">
            <a:solidFill>
              <a:srgbClr val="FC55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5399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8020B4-ED32-46F7-A214-A444493C31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344232"/>
              </p:ext>
            </p:extLst>
          </p:nvPr>
        </p:nvGraphicFramePr>
        <p:xfrm>
          <a:off x="278620" y="1463231"/>
          <a:ext cx="11706058" cy="287098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4665879">
                  <a:extLst>
                    <a:ext uri="{9D8B030D-6E8A-4147-A177-3AD203B41FA5}">
                      <a16:colId xmlns:a16="http://schemas.microsoft.com/office/drawing/2014/main" val="2570943085"/>
                    </a:ext>
                  </a:extLst>
                </a:gridCol>
                <a:gridCol w="7040179">
                  <a:extLst>
                    <a:ext uri="{9D8B030D-6E8A-4147-A177-3AD203B41FA5}">
                      <a16:colId xmlns:a16="http://schemas.microsoft.com/office/drawing/2014/main" val="4242280800"/>
                    </a:ext>
                  </a:extLst>
                </a:gridCol>
              </a:tblGrid>
              <a:tr h="5851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 cap="all" spc="150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GF ID</a:t>
                      </a:r>
                      <a:endParaRPr lang="en-IN" sz="1800" b="1" i="0" u="none" strike="noStrike" cap="all" spc="150" dirty="0">
                        <a:solidFill>
                          <a:schemeClr val="lt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4573" marR="244573" marT="244573" marB="244573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1" i="0" u="none" strike="noStrike" cap="all" spc="150" dirty="0">
                          <a:solidFill>
                            <a:schemeClr val="lt1"/>
                          </a:solidFill>
                          <a:effectLst/>
                          <a:latin typeface="Calibri" panose="020F0502020204030204" pitchFamily="34" charset="0"/>
                        </a:rPr>
                        <a:t>Tags</a:t>
                      </a:r>
                      <a:endParaRPr lang="en-IN" sz="1800" b="1" i="0" u="none" strike="noStrike" cap="all" spc="150" dirty="0">
                        <a:solidFill>
                          <a:schemeClr val="lt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4573" marR="244573" marT="244573" marB="244573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67842"/>
                  </a:ext>
                </a:extLst>
              </a:tr>
              <a:tr h="5851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BO99InMB_bRK9L7nntns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4573" marR="244573" marT="244573" marB="24457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LO2 REVIEWED; non-responsive; LO2 PROD 2</a:t>
                      </a:r>
                      <a:endParaRPr lang="it-IT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4573" marR="244573" marT="244573" marB="24457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5613292"/>
                  </a:ext>
                </a:extLst>
              </a:tr>
              <a:tr h="5851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Cu99InMB_bRK9L7nntns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4573" marR="244573" marT="244573" marB="24457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LO2 REVIEWED; LO2 PROD 2; LO2 QC</a:t>
                      </a:r>
                      <a:endParaRPr lang="es-E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4573" marR="244573" marT="244573" marB="24457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170393"/>
                  </a:ext>
                </a:extLst>
              </a:tr>
              <a:tr h="58511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JO99InMB_bRK9L7nntns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4573" marR="244573" marT="244573" marB="24457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LO2 REVIEWED; non-responsive; LO2 PROD 2</a:t>
                      </a:r>
                      <a:endParaRPr lang="it-IT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4573" marR="244573" marT="244573" marB="24457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7390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EEA5860-F2FE-4348-868E-3C3D4315DD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3995041"/>
              </p:ext>
            </p:extLst>
          </p:nvPr>
        </p:nvGraphicFramePr>
        <p:xfrm>
          <a:off x="236620" y="4630723"/>
          <a:ext cx="11706058" cy="2206288"/>
        </p:xfrm>
        <a:graphic>
          <a:graphicData uri="http://schemas.openxmlformats.org/drawingml/2006/table">
            <a:tbl>
              <a:tblPr>
                <a:solidFill>
                  <a:schemeClr val="bg1">
                    <a:lumMod val="95000"/>
                  </a:schemeClr>
                </a:solidFill>
                <a:tableStyleId>{5C22544A-7EE6-4342-B048-85BDC9FD1C3A}</a:tableStyleId>
              </a:tblPr>
              <a:tblGrid>
                <a:gridCol w="4278202">
                  <a:extLst>
                    <a:ext uri="{9D8B030D-6E8A-4147-A177-3AD203B41FA5}">
                      <a16:colId xmlns:a16="http://schemas.microsoft.com/office/drawing/2014/main" val="3191060375"/>
                    </a:ext>
                  </a:extLst>
                </a:gridCol>
                <a:gridCol w="2206875">
                  <a:extLst>
                    <a:ext uri="{9D8B030D-6E8A-4147-A177-3AD203B41FA5}">
                      <a16:colId xmlns:a16="http://schemas.microsoft.com/office/drawing/2014/main" val="361186635"/>
                    </a:ext>
                  </a:extLst>
                </a:gridCol>
                <a:gridCol w="2031040">
                  <a:extLst>
                    <a:ext uri="{9D8B030D-6E8A-4147-A177-3AD203B41FA5}">
                      <a16:colId xmlns:a16="http://schemas.microsoft.com/office/drawing/2014/main" val="2411089336"/>
                    </a:ext>
                  </a:extLst>
                </a:gridCol>
                <a:gridCol w="2129507">
                  <a:extLst>
                    <a:ext uri="{9D8B030D-6E8A-4147-A177-3AD203B41FA5}">
                      <a16:colId xmlns:a16="http://schemas.microsoft.com/office/drawing/2014/main" val="1574779812"/>
                    </a:ext>
                  </a:extLst>
                </a:gridCol>
                <a:gridCol w="1060434">
                  <a:extLst>
                    <a:ext uri="{9D8B030D-6E8A-4147-A177-3AD203B41FA5}">
                      <a16:colId xmlns:a16="http://schemas.microsoft.com/office/drawing/2014/main" val="2059049994"/>
                    </a:ext>
                  </a:extLst>
                </a:gridCol>
              </a:tblGrid>
              <a:tr h="537059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IN" sz="1800" b="1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GF ID</a:t>
                      </a:r>
                      <a:endParaRPr lang="en-IN" sz="1800" b="1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IN" sz="1800" b="1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LO2 REVIEWED</a:t>
                      </a:r>
                      <a:endParaRPr lang="en-IN" sz="1800" b="1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IN" sz="1800" b="1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non-responsive</a:t>
                      </a:r>
                      <a:endParaRPr lang="en-IN" sz="1800" b="1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IN" sz="1800" b="1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LO2 PROD 2</a:t>
                      </a:r>
                      <a:endParaRPr lang="en-IN" sz="1800" b="1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IN" sz="1800" b="1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LO2 QC</a:t>
                      </a:r>
                      <a:endParaRPr lang="en-IN" sz="1800" b="1" i="0" u="none" strike="noStrike" cap="none" spc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150051"/>
                  </a:ext>
                </a:extLst>
              </a:tr>
              <a:tr h="537059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BO99InMB_bRK9L7nntns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LO2 REVIEWED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non-responsive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LO2 PROD 2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IN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5325107"/>
                  </a:ext>
                </a:extLst>
              </a:tr>
              <a:tr h="537059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Cu99InMB_bRK9L7nntns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LO2 REVIEWED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LO2 PROD 2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LO2 QC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7997153"/>
                  </a:ext>
                </a:extLst>
              </a:tr>
              <a:tr h="537059"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JO99InMB_bRK9L7nntns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LO2 REVIEWED</a:t>
                      </a:r>
                      <a:endParaRPr lang="en-IN" sz="14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non-responsive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4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LO2 PROD 2</a:t>
                      </a:r>
                      <a:endParaRPr lang="en-IN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IN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2091" marR="32837" marT="37740" marB="28305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736937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68A3011-3F4A-4E73-AA1B-59157BF125DD}"/>
              </a:ext>
            </a:extLst>
          </p:cNvPr>
          <p:cNvSpPr txBox="1"/>
          <p:nvPr/>
        </p:nvSpPr>
        <p:spPr>
          <a:xfrm>
            <a:off x="5072543" y="4182350"/>
            <a:ext cx="204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OUTPUT</a:t>
            </a:r>
            <a:endParaRPr lang="en-IN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721A16-C34D-4547-99F1-1CC75F1B3451}"/>
              </a:ext>
            </a:extLst>
          </p:cNvPr>
          <p:cNvSpPr txBox="1"/>
          <p:nvPr/>
        </p:nvSpPr>
        <p:spPr>
          <a:xfrm>
            <a:off x="3962090" y="233627"/>
            <a:ext cx="3789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4. Separation of Tags</a:t>
            </a:r>
            <a:endParaRPr lang="en-IN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511144-2B39-4C66-A5E5-EADE0739D405}"/>
              </a:ext>
            </a:extLst>
          </p:cNvPr>
          <p:cNvSpPr txBox="1"/>
          <p:nvPr/>
        </p:nvSpPr>
        <p:spPr>
          <a:xfrm>
            <a:off x="5072543" y="1014858"/>
            <a:ext cx="204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IN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524982C-577D-4EF5-9CC1-EA392337A5E9}"/>
              </a:ext>
            </a:extLst>
          </p:cNvPr>
          <p:cNvSpPr/>
          <p:nvPr/>
        </p:nvSpPr>
        <p:spPr>
          <a:xfrm>
            <a:off x="11291581" y="226503"/>
            <a:ext cx="645953" cy="595619"/>
          </a:xfrm>
          <a:prstGeom prst="ellipse">
            <a:avLst/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D305CE3-3EFF-47FC-9D57-54ABA5F660CD}"/>
              </a:ext>
            </a:extLst>
          </p:cNvPr>
          <p:cNvSpPr txBox="1"/>
          <p:nvPr/>
        </p:nvSpPr>
        <p:spPr>
          <a:xfrm>
            <a:off x="11478236" y="324257"/>
            <a:ext cx="272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5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043323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B1ADC72-732B-4801-B3D5-6800B0FC7AC1}"/>
              </a:ext>
            </a:extLst>
          </p:cNvPr>
          <p:cNvSpPr txBox="1"/>
          <p:nvPr/>
        </p:nvSpPr>
        <p:spPr>
          <a:xfrm>
            <a:off x="9849898" y="5117522"/>
            <a:ext cx="21112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Separation of Tags</a:t>
            </a:r>
            <a:endParaRPr lang="en-IN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8621EF-AC15-41C0-BBB1-407C6E50A54E}"/>
              </a:ext>
            </a:extLst>
          </p:cNvPr>
          <p:cNvSpPr txBox="1"/>
          <p:nvPr/>
        </p:nvSpPr>
        <p:spPr>
          <a:xfrm>
            <a:off x="1479890" y="3155964"/>
            <a:ext cx="2428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Breach</a:t>
            </a:r>
            <a:endParaRPr lang="en-IN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1C5ADF-5A4C-4236-A656-A36706B932B6}"/>
              </a:ext>
            </a:extLst>
          </p:cNvPr>
          <p:cNvSpPr txBox="1"/>
          <p:nvPr/>
        </p:nvSpPr>
        <p:spPr>
          <a:xfrm>
            <a:off x="13128" y="5094669"/>
            <a:ext cx="1910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Export Clean Up</a:t>
            </a:r>
            <a:endParaRPr lang="en-IN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9450BB-1F41-4DDB-BA00-4262AEBB09EE}"/>
              </a:ext>
            </a:extLst>
          </p:cNvPr>
          <p:cNvSpPr txBox="1"/>
          <p:nvPr/>
        </p:nvSpPr>
        <p:spPr>
          <a:xfrm>
            <a:off x="2000402" y="5123112"/>
            <a:ext cx="1761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Notification</a:t>
            </a:r>
            <a:endParaRPr lang="en-IN" sz="2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3DDE09-30E5-4B7C-BBD6-6C2E7E6B1657}"/>
              </a:ext>
            </a:extLst>
          </p:cNvPr>
          <p:cNvSpPr txBox="1"/>
          <p:nvPr/>
        </p:nvSpPr>
        <p:spPr>
          <a:xfrm>
            <a:off x="3584540" y="5106096"/>
            <a:ext cx="23900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Load File Automation</a:t>
            </a:r>
            <a:endParaRPr lang="en-IN" sz="2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2BB6D68-787D-46B9-B7F2-EAC58B57300A}"/>
              </a:ext>
            </a:extLst>
          </p:cNvPr>
          <p:cNvSpPr txBox="1"/>
          <p:nvPr/>
        </p:nvSpPr>
        <p:spPr>
          <a:xfrm>
            <a:off x="4031276" y="620203"/>
            <a:ext cx="464664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Tasks in SQL Server</a:t>
            </a:r>
            <a:endParaRPr lang="en-IN" sz="3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208AB8D-D90B-45DA-9031-C6C92F788713}"/>
              </a:ext>
            </a:extLst>
          </p:cNvPr>
          <p:cNvCxnSpPr>
            <a:cxnSpLocks/>
          </p:cNvCxnSpPr>
          <p:nvPr/>
        </p:nvCxnSpPr>
        <p:spPr>
          <a:xfrm flipH="1">
            <a:off x="474151" y="3679184"/>
            <a:ext cx="2011479" cy="139263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A2436C9-9F3B-4763-BA2C-EE624F3A4A61}"/>
              </a:ext>
            </a:extLst>
          </p:cNvPr>
          <p:cNvCxnSpPr>
            <a:cxnSpLocks/>
          </p:cNvCxnSpPr>
          <p:nvPr/>
        </p:nvCxnSpPr>
        <p:spPr>
          <a:xfrm flipH="1">
            <a:off x="2485630" y="3673471"/>
            <a:ext cx="11252" cy="148721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4C2F1EF-E65C-41E8-8FEA-49051F32CAE1}"/>
              </a:ext>
            </a:extLst>
          </p:cNvPr>
          <p:cNvCxnSpPr>
            <a:cxnSpLocks/>
          </p:cNvCxnSpPr>
          <p:nvPr/>
        </p:nvCxnSpPr>
        <p:spPr>
          <a:xfrm>
            <a:off x="2477678" y="3679184"/>
            <a:ext cx="1990767" cy="143833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816E3CB-180A-4908-8F87-F4F9339C31B8}"/>
              </a:ext>
            </a:extLst>
          </p:cNvPr>
          <p:cNvSpPr txBox="1"/>
          <p:nvPr/>
        </p:nvSpPr>
        <p:spPr>
          <a:xfrm>
            <a:off x="6816500" y="3144537"/>
            <a:ext cx="1968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Legal Sifter</a:t>
            </a:r>
            <a:endParaRPr lang="en-IN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0B9371A-AB02-4306-AE5F-97526B3A577D}"/>
              </a:ext>
            </a:extLst>
          </p:cNvPr>
          <p:cNvSpPr txBox="1"/>
          <p:nvPr/>
        </p:nvSpPr>
        <p:spPr>
          <a:xfrm>
            <a:off x="6845430" y="5117522"/>
            <a:ext cx="1910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Export Clean Up</a:t>
            </a:r>
            <a:endParaRPr lang="en-IN" sz="20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7A50CA3-2C98-4031-BEFD-56EA0DFC9514}"/>
              </a:ext>
            </a:extLst>
          </p:cNvPr>
          <p:cNvCxnSpPr>
            <a:cxnSpLocks/>
          </p:cNvCxnSpPr>
          <p:nvPr/>
        </p:nvCxnSpPr>
        <p:spPr>
          <a:xfrm>
            <a:off x="7501156" y="3606202"/>
            <a:ext cx="0" cy="1465614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4CBFEE0-6E2B-435F-B25F-DDB7B4282E25}"/>
              </a:ext>
            </a:extLst>
          </p:cNvPr>
          <p:cNvSpPr txBox="1"/>
          <p:nvPr/>
        </p:nvSpPr>
        <p:spPr>
          <a:xfrm>
            <a:off x="10205881" y="3144537"/>
            <a:ext cx="1399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Others</a:t>
            </a:r>
            <a:endParaRPr lang="en-IN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040C28F-A575-4CE3-BEEF-66F731BD8CAF}"/>
              </a:ext>
            </a:extLst>
          </p:cNvPr>
          <p:cNvCxnSpPr>
            <a:cxnSpLocks/>
          </p:cNvCxnSpPr>
          <p:nvPr/>
        </p:nvCxnSpPr>
        <p:spPr>
          <a:xfrm>
            <a:off x="10511406" y="3634123"/>
            <a:ext cx="22462" cy="156590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1DE15C42-B7AE-4F6E-ADC0-0D3DBFF44D55}"/>
              </a:ext>
            </a:extLst>
          </p:cNvPr>
          <p:cNvCxnSpPr/>
          <p:nvPr/>
        </p:nvCxnSpPr>
        <p:spPr>
          <a:xfrm flipV="1">
            <a:off x="2457974" y="2474752"/>
            <a:ext cx="8053432" cy="5872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D2066BF6-BDD6-401C-99EC-C062C9877D60}"/>
              </a:ext>
            </a:extLst>
          </p:cNvPr>
          <p:cNvCxnSpPr>
            <a:cxnSpLocks/>
          </p:cNvCxnSpPr>
          <p:nvPr/>
        </p:nvCxnSpPr>
        <p:spPr>
          <a:xfrm>
            <a:off x="2457974" y="2533475"/>
            <a:ext cx="0" cy="65676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2743F0D-F6C3-44BB-893E-70B6441C6A7A}"/>
              </a:ext>
            </a:extLst>
          </p:cNvPr>
          <p:cNvCxnSpPr>
            <a:cxnSpLocks/>
          </p:cNvCxnSpPr>
          <p:nvPr/>
        </p:nvCxnSpPr>
        <p:spPr>
          <a:xfrm>
            <a:off x="7501156" y="2504113"/>
            <a:ext cx="0" cy="65676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ACB3ADC-3749-46D0-A73A-5E7A6FFD9341}"/>
              </a:ext>
            </a:extLst>
          </p:cNvPr>
          <p:cNvCxnSpPr>
            <a:cxnSpLocks/>
          </p:cNvCxnSpPr>
          <p:nvPr/>
        </p:nvCxnSpPr>
        <p:spPr>
          <a:xfrm>
            <a:off x="10512804" y="2474752"/>
            <a:ext cx="0" cy="65676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7214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E934891-7979-4467-99B3-4A3A81406301}"/>
              </a:ext>
            </a:extLst>
          </p:cNvPr>
          <p:cNvSpPr txBox="1"/>
          <p:nvPr/>
        </p:nvSpPr>
        <p:spPr>
          <a:xfrm>
            <a:off x="5393535" y="1721713"/>
            <a:ext cx="22145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Importing Dataset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019D2C-8DBC-454D-97DB-D32925352A6F}"/>
              </a:ext>
            </a:extLst>
          </p:cNvPr>
          <p:cNvSpPr txBox="1"/>
          <p:nvPr/>
        </p:nvSpPr>
        <p:spPr>
          <a:xfrm>
            <a:off x="4986342" y="2368094"/>
            <a:ext cx="38147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Creating Data Frame in PANDAS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9BA262-AE48-4225-BCC0-BCA8F3454DDF}"/>
              </a:ext>
            </a:extLst>
          </p:cNvPr>
          <p:cNvSpPr txBox="1"/>
          <p:nvPr/>
        </p:nvSpPr>
        <p:spPr>
          <a:xfrm>
            <a:off x="5536865" y="3055994"/>
            <a:ext cx="22145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Tokenize the Tags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2671E8-48EE-48BF-9188-CAA6BADAABFE}"/>
              </a:ext>
            </a:extLst>
          </p:cNvPr>
          <p:cNvSpPr txBox="1"/>
          <p:nvPr/>
        </p:nvSpPr>
        <p:spPr>
          <a:xfrm>
            <a:off x="5450688" y="3730883"/>
            <a:ext cx="22145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Merging all the Tags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96749-060C-41C5-BC0B-C2409ECDD2DB}"/>
              </a:ext>
            </a:extLst>
          </p:cNvPr>
          <p:cNvSpPr txBox="1"/>
          <p:nvPr/>
        </p:nvSpPr>
        <p:spPr>
          <a:xfrm>
            <a:off x="5220158" y="4502335"/>
            <a:ext cx="2847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Removing Duplicate Tags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F3A4A7-034A-4F1A-9013-8D0A4B9EE2BD}"/>
              </a:ext>
            </a:extLst>
          </p:cNvPr>
          <p:cNvSpPr txBox="1"/>
          <p:nvPr/>
        </p:nvSpPr>
        <p:spPr>
          <a:xfrm>
            <a:off x="4789888" y="5213441"/>
            <a:ext cx="42076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Creating Columns for each Unique Tags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990CA8-BEC5-4D7F-A1FD-796B9E2A750E}"/>
              </a:ext>
            </a:extLst>
          </p:cNvPr>
          <p:cNvCxnSpPr>
            <a:cxnSpLocks/>
          </p:cNvCxnSpPr>
          <p:nvPr/>
        </p:nvCxnSpPr>
        <p:spPr>
          <a:xfrm flipH="1">
            <a:off x="6268647" y="2124911"/>
            <a:ext cx="1" cy="297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6DFF72E-A78C-4825-B555-F4D0329592A2}"/>
              </a:ext>
            </a:extLst>
          </p:cNvPr>
          <p:cNvCxnSpPr>
            <a:cxnSpLocks/>
          </p:cNvCxnSpPr>
          <p:nvPr/>
        </p:nvCxnSpPr>
        <p:spPr>
          <a:xfrm flipH="1">
            <a:off x="6268647" y="2804579"/>
            <a:ext cx="1" cy="297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E931F86-1D26-4A68-BBA0-EC99DCE42E31}"/>
              </a:ext>
            </a:extLst>
          </p:cNvPr>
          <p:cNvCxnSpPr>
            <a:cxnSpLocks/>
          </p:cNvCxnSpPr>
          <p:nvPr/>
        </p:nvCxnSpPr>
        <p:spPr>
          <a:xfrm flipH="1">
            <a:off x="6268647" y="3477282"/>
            <a:ext cx="1" cy="297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F08738B-FBA0-4E6F-855A-F79F81183A51}"/>
              </a:ext>
            </a:extLst>
          </p:cNvPr>
          <p:cNvCxnSpPr>
            <a:cxnSpLocks/>
          </p:cNvCxnSpPr>
          <p:nvPr/>
        </p:nvCxnSpPr>
        <p:spPr>
          <a:xfrm flipH="1">
            <a:off x="6268646" y="4198733"/>
            <a:ext cx="1" cy="297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ECCE46B-03BE-4C85-9A60-E94C73CC40AF}"/>
              </a:ext>
            </a:extLst>
          </p:cNvPr>
          <p:cNvCxnSpPr>
            <a:cxnSpLocks/>
          </p:cNvCxnSpPr>
          <p:nvPr/>
        </p:nvCxnSpPr>
        <p:spPr>
          <a:xfrm flipH="1">
            <a:off x="6268646" y="4893629"/>
            <a:ext cx="1" cy="297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254635C-E32C-429A-8BE6-2265EEE7EF9E}"/>
              </a:ext>
            </a:extLst>
          </p:cNvPr>
          <p:cNvCxnSpPr>
            <a:cxnSpLocks/>
          </p:cNvCxnSpPr>
          <p:nvPr/>
        </p:nvCxnSpPr>
        <p:spPr>
          <a:xfrm flipH="1">
            <a:off x="6261500" y="5553229"/>
            <a:ext cx="1" cy="297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BBA59E-9F84-48A0-B429-1AED0F8FBAA5}"/>
              </a:ext>
            </a:extLst>
          </p:cNvPr>
          <p:cNvCxnSpPr>
            <a:cxnSpLocks/>
          </p:cNvCxnSpPr>
          <p:nvPr/>
        </p:nvCxnSpPr>
        <p:spPr>
          <a:xfrm flipH="1">
            <a:off x="6268646" y="6155117"/>
            <a:ext cx="1" cy="297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ECAD7DE-C028-4DE2-898E-35F121506B76}"/>
              </a:ext>
            </a:extLst>
          </p:cNvPr>
          <p:cNvSpPr txBox="1"/>
          <p:nvPr/>
        </p:nvSpPr>
        <p:spPr>
          <a:xfrm>
            <a:off x="4789888" y="5786453"/>
            <a:ext cx="35861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Getting the output by running code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8296DD-FA63-40F7-B770-860A627BE5F8}"/>
              </a:ext>
            </a:extLst>
          </p:cNvPr>
          <p:cNvSpPr txBox="1"/>
          <p:nvPr/>
        </p:nvSpPr>
        <p:spPr>
          <a:xfrm>
            <a:off x="5905504" y="6436821"/>
            <a:ext cx="1190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Export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EF157B-F940-4896-91A1-DF67E574231C}"/>
              </a:ext>
            </a:extLst>
          </p:cNvPr>
          <p:cNvSpPr txBox="1"/>
          <p:nvPr/>
        </p:nvSpPr>
        <p:spPr>
          <a:xfrm>
            <a:off x="4110606" y="1102319"/>
            <a:ext cx="53857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Automation Process in Python / SQL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C82816-086F-4E21-872C-1769CA5C92B4}"/>
              </a:ext>
            </a:extLst>
          </p:cNvPr>
          <p:cNvSpPr txBox="1"/>
          <p:nvPr/>
        </p:nvSpPr>
        <p:spPr>
          <a:xfrm>
            <a:off x="3962090" y="233627"/>
            <a:ext cx="3789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4. Separation of Tags</a:t>
            </a:r>
            <a:endParaRPr lang="en-I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2303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 descr="A picture containing drawing&#10;&#10;Description automatically generated">
            <a:extLst>
              <a:ext uri="{FF2B5EF4-FFF2-40B4-BE49-F238E27FC236}">
                <a16:creationId xmlns:a16="http://schemas.microsoft.com/office/drawing/2014/main" id="{411F86CB-2002-41E4-9435-C9F67B2E8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548" y="2286036"/>
            <a:ext cx="785778" cy="785778"/>
          </a:xfrm>
          <a:prstGeom prst="rect">
            <a:avLst/>
          </a:prstGeom>
        </p:spPr>
      </p:pic>
      <p:pic>
        <p:nvPicPr>
          <p:cNvPr id="37" name="Picture 36" descr="A picture containing drawing&#10;&#10;Description automatically generated">
            <a:extLst>
              <a:ext uri="{FF2B5EF4-FFF2-40B4-BE49-F238E27FC236}">
                <a16:creationId xmlns:a16="http://schemas.microsoft.com/office/drawing/2014/main" id="{7D690C97-3AC2-46BD-9F78-69E0CDE233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541"/>
          <a:stretch/>
        </p:blipFill>
        <p:spPr>
          <a:xfrm>
            <a:off x="871536" y="3871912"/>
            <a:ext cx="2971801" cy="1122058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38" name="Picture 37" descr="A picture containing room, table&#10;&#10;Description automatically generated">
            <a:extLst>
              <a:ext uri="{FF2B5EF4-FFF2-40B4-BE49-F238E27FC236}">
                <a16:creationId xmlns:a16="http://schemas.microsoft.com/office/drawing/2014/main" id="{39A2DD67-93EE-463E-B886-9FF47FFE52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523" y="3241241"/>
            <a:ext cx="2543175" cy="1431445"/>
          </a:xfrm>
          <a:prstGeom prst="rect">
            <a:avLst/>
          </a:prstGeom>
        </p:spPr>
      </p:pic>
      <p:pic>
        <p:nvPicPr>
          <p:cNvPr id="39" name="Picture 3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37B89F5-1BD2-4B44-8197-42C240BB8C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799" y="2171736"/>
            <a:ext cx="785778" cy="785778"/>
          </a:xfrm>
          <a:prstGeom prst="rect">
            <a:avLst/>
          </a:prstGeom>
        </p:spPr>
      </p:pic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30A062D-DD77-4E77-83DB-151B9E4185C9}"/>
              </a:ext>
            </a:extLst>
          </p:cNvPr>
          <p:cNvCxnSpPr/>
          <p:nvPr/>
        </p:nvCxnSpPr>
        <p:spPr>
          <a:xfrm>
            <a:off x="2357436" y="3240566"/>
            <a:ext cx="0" cy="7157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E037CD5-246A-4513-9B34-EF25DCB17E39}"/>
              </a:ext>
            </a:extLst>
          </p:cNvPr>
          <p:cNvCxnSpPr/>
          <p:nvPr/>
        </p:nvCxnSpPr>
        <p:spPr>
          <a:xfrm>
            <a:off x="9505914" y="3156190"/>
            <a:ext cx="0" cy="7157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B7011B6-A5DC-4616-B372-0451D400B41A}"/>
              </a:ext>
            </a:extLst>
          </p:cNvPr>
          <p:cNvCxnSpPr>
            <a:cxnSpLocks/>
          </p:cNvCxnSpPr>
          <p:nvPr/>
        </p:nvCxnSpPr>
        <p:spPr>
          <a:xfrm>
            <a:off x="3971925" y="4332928"/>
            <a:ext cx="403859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picture containing drawing&#10;&#10;Description automatically generated">
            <a:extLst>
              <a:ext uri="{FF2B5EF4-FFF2-40B4-BE49-F238E27FC236}">
                <a16:creationId xmlns:a16="http://schemas.microsoft.com/office/drawing/2014/main" id="{00B90E7C-CCAF-44F3-AD07-3BEC3CA05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598" y="5867435"/>
            <a:ext cx="785778" cy="785778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412D885-5E7C-4FD6-96AF-C7C6BC504FC9}"/>
              </a:ext>
            </a:extLst>
          </p:cNvPr>
          <p:cNvCxnSpPr/>
          <p:nvPr/>
        </p:nvCxnSpPr>
        <p:spPr>
          <a:xfrm>
            <a:off x="9505914" y="4780202"/>
            <a:ext cx="0" cy="7157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B1A044C1-5976-4E5F-890A-958B0577A53A}"/>
              </a:ext>
            </a:extLst>
          </p:cNvPr>
          <p:cNvSpPr txBox="1"/>
          <p:nvPr/>
        </p:nvSpPr>
        <p:spPr>
          <a:xfrm>
            <a:off x="962042" y="3271808"/>
            <a:ext cx="1281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Importing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B94B381-3553-47AB-BAEE-A5B9BBC4BD56}"/>
              </a:ext>
            </a:extLst>
          </p:cNvPr>
          <p:cNvSpPr txBox="1"/>
          <p:nvPr/>
        </p:nvSpPr>
        <p:spPr>
          <a:xfrm>
            <a:off x="9536916" y="3240566"/>
            <a:ext cx="1281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Importing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8A2470F-C637-4C25-94A8-3ECD807A8549}"/>
              </a:ext>
            </a:extLst>
          </p:cNvPr>
          <p:cNvSpPr txBox="1"/>
          <p:nvPr/>
        </p:nvSpPr>
        <p:spPr>
          <a:xfrm>
            <a:off x="9536916" y="5008243"/>
            <a:ext cx="1281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Exporting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AEA282F-703A-461F-93C6-22402349FA5F}"/>
              </a:ext>
            </a:extLst>
          </p:cNvPr>
          <p:cNvSpPr txBox="1"/>
          <p:nvPr/>
        </p:nvSpPr>
        <p:spPr>
          <a:xfrm>
            <a:off x="4200541" y="3793116"/>
            <a:ext cx="3545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Creating Queries for SQL Server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2F4305-FE58-40C2-B4AC-329C87B89FC8}"/>
              </a:ext>
            </a:extLst>
          </p:cNvPr>
          <p:cNvSpPr txBox="1"/>
          <p:nvPr/>
        </p:nvSpPr>
        <p:spPr>
          <a:xfrm>
            <a:off x="3962090" y="233627"/>
            <a:ext cx="3789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4. Separation of Tags</a:t>
            </a:r>
            <a:endParaRPr lang="en-I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7254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1125080-A62F-4035-A388-F3092A646374}"/>
              </a:ext>
            </a:extLst>
          </p:cNvPr>
          <p:cNvSpPr txBox="1"/>
          <p:nvPr/>
        </p:nvSpPr>
        <p:spPr>
          <a:xfrm>
            <a:off x="4559155" y="2655834"/>
            <a:ext cx="4805363" cy="70788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1">
                    <a:lumMod val="7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46430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9">
            <a:extLst>
              <a:ext uri="{FF2B5EF4-FFF2-40B4-BE49-F238E27FC236}">
                <a16:creationId xmlns:a16="http://schemas.microsoft.com/office/drawing/2014/main" id="{936CFC0A-8C37-453C-9488-1B30FBC3B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154BA3-D8CD-43AB-A38F-AD3B06CB7A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2597" y="3424348"/>
            <a:ext cx="9426806" cy="1424410"/>
          </a:xfrm>
        </p:spPr>
        <p:txBody>
          <a:bodyPr anchor="b">
            <a:normAutofit/>
          </a:bodyPr>
          <a:lstStyle/>
          <a:p>
            <a:r>
              <a:rPr lang="en-US" sz="5400" b="1">
                <a:solidFill>
                  <a:srgbClr val="1B1B1B"/>
                </a:solidFill>
              </a:rPr>
              <a:t>Data Breach with SQL</a:t>
            </a:r>
            <a:endParaRPr lang="en-IN" sz="5400" b="1">
              <a:solidFill>
                <a:srgbClr val="1B1B1B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C3EAFD-A275-4F9B-8F62-72B6678F3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8526" y="933319"/>
            <a:ext cx="2463430" cy="2486070"/>
          </a:xfrm>
          <a:prstGeom prst="ellipse">
            <a:avLst/>
          </a:prstGeom>
          <a:solidFill>
            <a:srgbClr val="6A51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E64A6D-2B9F-4AAD-AB42-A61BAF01A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92" y="1268361"/>
            <a:ext cx="1956816" cy="1953058"/>
          </a:xfrm>
          <a:prstGeom prst="ellipse">
            <a:avLst/>
          </a:prstGeom>
          <a:solidFill>
            <a:srgbClr val="FFFFFF"/>
          </a:solidFill>
          <a:ln>
            <a:solidFill>
              <a:srgbClr val="6A51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859D7384-E9BF-49AA-BBF7-8537447EA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>
          <a:xfrm>
            <a:off x="5181600" y="1330490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51881DD-AD85-41BE-8A49-C2FB45800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25" t="5243" r="33525" b="36180"/>
          <a:stretch>
            <a:fillRect/>
          </a:stretch>
        </p:blipFill>
        <p:spPr>
          <a:xfrm>
            <a:off x="4860081" y="896194"/>
            <a:ext cx="2560320" cy="2560320"/>
          </a:xfrm>
          <a:custGeom>
            <a:avLst/>
            <a:gdLst>
              <a:gd name="connsiteX0" fmla="*/ 2008598 w 4017196"/>
              <a:gd name="connsiteY0" fmla="*/ 0 h 4017196"/>
              <a:gd name="connsiteX1" fmla="*/ 4017196 w 4017196"/>
              <a:gd name="connsiteY1" fmla="*/ 2008598 h 4017196"/>
              <a:gd name="connsiteX2" fmla="*/ 2008598 w 4017196"/>
              <a:gd name="connsiteY2" fmla="*/ 4017196 h 4017196"/>
              <a:gd name="connsiteX3" fmla="*/ 0 w 4017196"/>
              <a:gd name="connsiteY3" fmla="*/ 2008598 h 4017196"/>
              <a:gd name="connsiteX4" fmla="*/ 2008598 w 4017196"/>
              <a:gd name="connsiteY4" fmla="*/ 0 h 4017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7196" h="4017196">
                <a:moveTo>
                  <a:pt x="2008598" y="0"/>
                </a:moveTo>
                <a:cubicBezTo>
                  <a:pt x="3117916" y="0"/>
                  <a:pt x="4017196" y="899280"/>
                  <a:pt x="4017196" y="2008598"/>
                </a:cubicBezTo>
                <a:cubicBezTo>
                  <a:pt x="4017196" y="3117916"/>
                  <a:pt x="3117916" y="4017196"/>
                  <a:pt x="2008598" y="4017196"/>
                </a:cubicBezTo>
                <a:cubicBezTo>
                  <a:pt x="899280" y="4017196"/>
                  <a:pt x="0" y="3117916"/>
                  <a:pt x="0" y="2008598"/>
                </a:cubicBezTo>
                <a:cubicBezTo>
                  <a:pt x="0" y="899280"/>
                  <a:pt x="899280" y="0"/>
                  <a:pt x="2008598" y="0"/>
                </a:cubicBezTo>
                <a:close/>
              </a:path>
            </a:pathLst>
          </a:cu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AD20FE8-ED02-4CDE-83B1-A1436305C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75960" y="4971278"/>
            <a:ext cx="640080" cy="0"/>
          </a:xfrm>
          <a:prstGeom prst="line">
            <a:avLst/>
          </a:prstGeom>
          <a:ln w="28575">
            <a:solidFill>
              <a:srgbClr val="FC55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259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316638-FC3C-4D7E-B2A6-80BD6A863C9C}"/>
              </a:ext>
            </a:extLst>
          </p:cNvPr>
          <p:cNvSpPr txBox="1"/>
          <p:nvPr/>
        </p:nvSpPr>
        <p:spPr>
          <a:xfrm>
            <a:off x="4610884" y="1419229"/>
            <a:ext cx="29702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 Export Clean Up</a:t>
            </a:r>
            <a:endParaRPr lang="en-IN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4C084F-9B66-45A4-ABB0-42E3DCA5DCA7}"/>
              </a:ext>
            </a:extLst>
          </p:cNvPr>
          <p:cNvSpPr txBox="1"/>
          <p:nvPr/>
        </p:nvSpPr>
        <p:spPr>
          <a:xfrm>
            <a:off x="2793535" y="2746396"/>
            <a:ext cx="2732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Problem Identification</a:t>
            </a:r>
            <a:endParaRPr lang="en-IN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038BBC-85B0-4ACB-AA97-001E64179372}"/>
              </a:ext>
            </a:extLst>
          </p:cNvPr>
          <p:cNvSpPr txBox="1"/>
          <p:nvPr/>
        </p:nvSpPr>
        <p:spPr>
          <a:xfrm>
            <a:off x="7122253" y="2746396"/>
            <a:ext cx="1828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Automation</a:t>
            </a:r>
            <a:endParaRPr lang="en-IN" sz="20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B07B937-AE9A-48A3-842C-8AB698131D6F}"/>
              </a:ext>
            </a:extLst>
          </p:cNvPr>
          <p:cNvCxnSpPr>
            <a:cxnSpLocks/>
          </p:cNvCxnSpPr>
          <p:nvPr/>
        </p:nvCxnSpPr>
        <p:spPr>
          <a:xfrm flipH="1">
            <a:off x="4728906" y="1943574"/>
            <a:ext cx="1109832" cy="86382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4DB29C5-ABE6-45CB-8F78-1F7F3E1DD20D}"/>
              </a:ext>
            </a:extLst>
          </p:cNvPr>
          <p:cNvCxnSpPr>
            <a:cxnSpLocks/>
          </p:cNvCxnSpPr>
          <p:nvPr/>
        </p:nvCxnSpPr>
        <p:spPr>
          <a:xfrm>
            <a:off x="5838738" y="1941323"/>
            <a:ext cx="1375794" cy="8660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6ACB0E3F-73FB-4A4A-B9FF-03D493A46FF0}"/>
              </a:ext>
            </a:extLst>
          </p:cNvPr>
          <p:cNvSpPr/>
          <p:nvPr/>
        </p:nvSpPr>
        <p:spPr>
          <a:xfrm>
            <a:off x="11291581" y="226503"/>
            <a:ext cx="645953" cy="595619"/>
          </a:xfrm>
          <a:prstGeom prst="ellipse">
            <a:avLst/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9568743-4C89-499C-8F41-430AD78C5361}"/>
              </a:ext>
            </a:extLst>
          </p:cNvPr>
          <p:cNvSpPr txBox="1"/>
          <p:nvPr/>
        </p:nvSpPr>
        <p:spPr>
          <a:xfrm>
            <a:off x="11478236" y="324257"/>
            <a:ext cx="272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13413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E92650-707E-4CE4-B544-C4D927E782B8}"/>
              </a:ext>
            </a:extLst>
          </p:cNvPr>
          <p:cNvSpPr txBox="1"/>
          <p:nvPr/>
        </p:nvSpPr>
        <p:spPr>
          <a:xfrm>
            <a:off x="2835479" y="288422"/>
            <a:ext cx="2927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1.1  Export Clean Up</a:t>
            </a:r>
            <a:endParaRPr lang="en-IN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857C28-2062-45BD-8B46-2B561075110F}"/>
              </a:ext>
            </a:extLst>
          </p:cNvPr>
          <p:cNvSpPr txBox="1"/>
          <p:nvPr/>
        </p:nvSpPr>
        <p:spPr>
          <a:xfrm>
            <a:off x="5763235" y="335282"/>
            <a:ext cx="3314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Problem Identification</a:t>
            </a:r>
            <a:endParaRPr lang="en-IN" sz="24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107008C-8C6B-45C9-9365-108D354275BE}"/>
              </a:ext>
            </a:extLst>
          </p:cNvPr>
          <p:cNvCxnSpPr>
            <a:cxnSpLocks/>
          </p:cNvCxnSpPr>
          <p:nvPr/>
        </p:nvCxnSpPr>
        <p:spPr>
          <a:xfrm>
            <a:off x="5564696" y="55686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8C5C39-6A81-4FB6-8623-12042D2A0A41}"/>
              </a:ext>
            </a:extLst>
          </p:cNvPr>
          <p:cNvSpPr txBox="1"/>
          <p:nvPr/>
        </p:nvSpPr>
        <p:spPr>
          <a:xfrm>
            <a:off x="-115917" y="1163091"/>
            <a:ext cx="4590396" cy="27864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endParaRPr lang="en-IN" sz="1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Name Checking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 Name – Last Name Reverse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Middle Name in First Name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Middle Name in Last Name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Finding Similar Type of Name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Hyphen name problem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Apostrophe name problem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……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FBFFD4-F612-4949-B859-D18A1B3EF772}"/>
              </a:ext>
            </a:extLst>
          </p:cNvPr>
          <p:cNvSpPr txBox="1"/>
          <p:nvPr/>
        </p:nvSpPr>
        <p:spPr>
          <a:xfrm>
            <a:off x="8119146" y="1163091"/>
            <a:ext cx="3675077" cy="2435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endParaRPr lang="en-IN" sz="11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Suffix Checking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Suffix in First Name, Last Name, Middle Name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 the Format of Suffix corrected or not</a:t>
            </a:r>
          </a:p>
          <a:p>
            <a:pPr marL="914400">
              <a:lnSpc>
                <a:spcPct val="107000"/>
              </a:lnSpc>
              <a:spcAft>
                <a:spcPts val="800"/>
              </a:spcAft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Example: James McDonald JR (JR should be Jr)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6FE487-EF4A-4F7B-BF69-F905B41B24EF}"/>
              </a:ext>
            </a:extLst>
          </p:cNvPr>
          <p:cNvSpPr txBox="1"/>
          <p:nvPr/>
        </p:nvSpPr>
        <p:spPr>
          <a:xfrm>
            <a:off x="-115917" y="4212015"/>
            <a:ext cx="4476096" cy="1957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endParaRPr lang="en-IN" sz="1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Alphanumeric Case Checking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 Name, Last Name, Middle Name shouldn’t contain any suffix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SSN, TAX ID shouldn’t contain any Alphabet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33142C-EDB0-46E8-B10B-53D521C34580}"/>
              </a:ext>
            </a:extLst>
          </p:cNvPr>
          <p:cNvSpPr txBox="1"/>
          <p:nvPr/>
        </p:nvSpPr>
        <p:spPr>
          <a:xfrm>
            <a:off x="4043840" y="2059246"/>
            <a:ext cx="3675077" cy="22744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endParaRPr lang="en-IN" sz="11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Pivot Table Checking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SSN Many Name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Name Many DOB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Similar type of Name with Same DOB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…..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CD8619-31E6-4B52-A146-129442609BA8}"/>
              </a:ext>
            </a:extLst>
          </p:cNvPr>
          <p:cNvSpPr txBox="1"/>
          <p:nvPr/>
        </p:nvSpPr>
        <p:spPr>
          <a:xfrm>
            <a:off x="8177869" y="4333715"/>
            <a:ext cx="3888997" cy="17143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endParaRPr lang="en-IN" sz="1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Logical Check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Address Logical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Company - Individual Logical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……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AAC0BA-0CDF-46AB-BC84-87C5C52AEF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77" t="18542" r="8108" b="26875"/>
          <a:stretch/>
        </p:blipFill>
        <p:spPr>
          <a:xfrm>
            <a:off x="69932" y="74448"/>
            <a:ext cx="1886428" cy="108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811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vot new">
            <a:hlinkClick r:id="" action="ppaction://media"/>
            <a:extLst>
              <a:ext uri="{FF2B5EF4-FFF2-40B4-BE49-F238E27FC236}">
                <a16:creationId xmlns:a16="http://schemas.microsoft.com/office/drawing/2014/main" id="{97FAA942-D4C2-419B-A035-7AB99D52F6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1634" y="1048611"/>
            <a:ext cx="10409338" cy="554422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5B6EAD-7ACF-443E-B817-9CBD78CDE311}"/>
              </a:ext>
            </a:extLst>
          </p:cNvPr>
          <p:cNvSpPr txBox="1"/>
          <p:nvPr/>
        </p:nvSpPr>
        <p:spPr>
          <a:xfrm>
            <a:off x="2835479" y="288422"/>
            <a:ext cx="2927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1.1  Export Clean Up</a:t>
            </a:r>
            <a:endParaRPr lang="en-IN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3EA616-7C08-485F-AA03-0DF70BE88DDB}"/>
              </a:ext>
            </a:extLst>
          </p:cNvPr>
          <p:cNvSpPr txBox="1"/>
          <p:nvPr/>
        </p:nvSpPr>
        <p:spPr>
          <a:xfrm>
            <a:off x="5763235" y="335282"/>
            <a:ext cx="5470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Problem Identification (Demo - Pivot)</a:t>
            </a:r>
            <a:endParaRPr lang="en-IN" sz="24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95B70FD-26D0-42F2-B584-39B938B5658B}"/>
              </a:ext>
            </a:extLst>
          </p:cNvPr>
          <p:cNvCxnSpPr>
            <a:cxnSpLocks/>
          </p:cNvCxnSpPr>
          <p:nvPr/>
        </p:nvCxnSpPr>
        <p:spPr>
          <a:xfrm>
            <a:off x="5564696" y="55686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2C4044B-1229-4516-BA75-3181B8B4B588}"/>
              </a:ext>
            </a:extLst>
          </p:cNvPr>
          <p:cNvSpPr txBox="1"/>
          <p:nvPr/>
        </p:nvSpPr>
        <p:spPr>
          <a:xfrm>
            <a:off x="1614986" y="5584499"/>
            <a:ext cx="1614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Play the video</a:t>
            </a:r>
            <a:endParaRPr lang="en-IN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FC4AFA03-8B5E-474B-9F48-F2DCE8FA6EB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849" r="1177" b="19879"/>
          <a:stretch/>
        </p:blipFill>
        <p:spPr>
          <a:xfrm>
            <a:off x="1786855" y="4690001"/>
            <a:ext cx="1132513" cy="89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090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E0E25A-1E29-440B-BC84-06F7C01012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365134"/>
              </p:ext>
            </p:extLst>
          </p:nvPr>
        </p:nvGraphicFramePr>
        <p:xfrm>
          <a:off x="1212981" y="981498"/>
          <a:ext cx="9899778" cy="51860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55745">
                  <a:extLst>
                    <a:ext uri="{9D8B030D-6E8A-4147-A177-3AD203B41FA5}">
                      <a16:colId xmlns:a16="http://schemas.microsoft.com/office/drawing/2014/main" val="308912376"/>
                    </a:ext>
                  </a:extLst>
                </a:gridCol>
                <a:gridCol w="2834316">
                  <a:extLst>
                    <a:ext uri="{9D8B030D-6E8A-4147-A177-3AD203B41FA5}">
                      <a16:colId xmlns:a16="http://schemas.microsoft.com/office/drawing/2014/main" val="3146128280"/>
                    </a:ext>
                  </a:extLst>
                </a:gridCol>
                <a:gridCol w="2709717">
                  <a:extLst>
                    <a:ext uri="{9D8B030D-6E8A-4147-A177-3AD203B41FA5}">
                      <a16:colId xmlns:a16="http://schemas.microsoft.com/office/drawing/2014/main" val="148971274"/>
                    </a:ext>
                  </a:extLst>
                </a:gridCol>
              </a:tblGrid>
              <a:tr h="5762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socialSecurityNo</a:t>
                      </a:r>
                      <a:endParaRPr lang="en-IN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firstName</a:t>
                      </a:r>
                      <a:endParaRPr lang="en-IN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lastName</a:t>
                      </a:r>
                      <a:endParaRPr lang="en-IN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4156052"/>
                  </a:ext>
                </a:extLst>
              </a:tr>
              <a:tr h="5762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123-456-7890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>
                          <a:effectLst/>
                        </a:rPr>
                        <a:t>Clare</a:t>
                      </a:r>
                      <a:endParaRPr lang="en-IN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 err="1">
                          <a:effectLst/>
                        </a:rPr>
                        <a:t>Piro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extLst>
                  <a:ext uri="{0D108BD9-81ED-4DB2-BD59-A6C34878D82A}">
                    <a16:rowId xmlns:a16="http://schemas.microsoft.com/office/drawing/2014/main" val="2442246361"/>
                  </a:ext>
                </a:extLst>
              </a:tr>
              <a:tr h="5762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123-456-7890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>
                          <a:effectLst/>
                        </a:rPr>
                        <a:t>John</a:t>
                      </a:r>
                      <a:endParaRPr lang="en-IN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Ferris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0983883"/>
                  </a:ext>
                </a:extLst>
              </a:tr>
              <a:tr h="5762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444-55-8888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Christiana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 err="1">
                          <a:effectLst/>
                        </a:rPr>
                        <a:t>Peppard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extLst>
                  <a:ext uri="{0D108BD9-81ED-4DB2-BD59-A6C34878D82A}">
                    <a16:rowId xmlns:a16="http://schemas.microsoft.com/office/drawing/2014/main" val="4087215998"/>
                  </a:ext>
                </a:extLst>
              </a:tr>
              <a:tr h="5762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444-55-8888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Cynthia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Newman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52252"/>
                  </a:ext>
                </a:extLst>
              </a:tr>
              <a:tr h="5762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567-99-1234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Michael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>
                          <a:effectLst/>
                        </a:rPr>
                        <a:t>Peppard</a:t>
                      </a:r>
                      <a:endParaRPr lang="en-IN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extLst>
                  <a:ext uri="{0D108BD9-81ED-4DB2-BD59-A6C34878D82A}">
                    <a16:rowId xmlns:a16="http://schemas.microsoft.com/office/drawing/2014/main" val="3847453689"/>
                  </a:ext>
                </a:extLst>
              </a:tr>
              <a:tr h="5762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567-99-1234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Yuta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Sakai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056450"/>
                  </a:ext>
                </a:extLst>
              </a:tr>
              <a:tr h="5762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>
                          <a:effectLst/>
                        </a:rPr>
                        <a:t>777-11-1234</a:t>
                      </a:r>
                      <a:endParaRPr lang="en-IN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>
                          <a:effectLst/>
                        </a:rPr>
                        <a:t>Joseph</a:t>
                      </a:r>
                      <a:endParaRPr lang="en-IN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 err="1">
                          <a:effectLst/>
                        </a:rPr>
                        <a:t>Boniello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/>
                </a:tc>
                <a:extLst>
                  <a:ext uri="{0D108BD9-81ED-4DB2-BD59-A6C34878D82A}">
                    <a16:rowId xmlns:a16="http://schemas.microsoft.com/office/drawing/2014/main" val="3643299304"/>
                  </a:ext>
                </a:extLst>
              </a:tr>
              <a:tr h="57622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777-11-1234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William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effectLst/>
                        </a:rPr>
                        <a:t>Taylor</a:t>
                      </a:r>
                      <a:endParaRPr lang="en-IN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6788" marR="26788" marT="26788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9049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6C7D81F-BF1D-4D07-975F-4C4BC2822E20}"/>
              </a:ext>
            </a:extLst>
          </p:cNvPr>
          <p:cNvSpPr txBox="1"/>
          <p:nvPr/>
        </p:nvSpPr>
        <p:spPr>
          <a:xfrm>
            <a:off x="111967" y="6167532"/>
            <a:ext cx="34429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* Please ignore the format of SSN</a:t>
            </a:r>
            <a:endParaRPr lang="en-IN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3B1944-83E4-458E-9E0A-5A10D46CE4CD}"/>
              </a:ext>
            </a:extLst>
          </p:cNvPr>
          <p:cNvSpPr txBox="1"/>
          <p:nvPr/>
        </p:nvSpPr>
        <p:spPr>
          <a:xfrm>
            <a:off x="2835479" y="288422"/>
            <a:ext cx="2927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1.1  Export Clean Up</a:t>
            </a:r>
            <a:endParaRPr lang="en-IN" sz="2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3CEA7E-D55E-42EC-955B-E0D5A8109B85}"/>
              </a:ext>
            </a:extLst>
          </p:cNvPr>
          <p:cNvSpPr txBox="1"/>
          <p:nvPr/>
        </p:nvSpPr>
        <p:spPr>
          <a:xfrm>
            <a:off x="5763235" y="335282"/>
            <a:ext cx="5470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Problem Identification (Demo - Pivot)</a:t>
            </a:r>
            <a:endParaRPr lang="en-IN" sz="2400" b="1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8A6F75C-BD4D-4CF6-B4BD-6063A2DD327A}"/>
              </a:ext>
            </a:extLst>
          </p:cNvPr>
          <p:cNvCxnSpPr>
            <a:cxnSpLocks/>
          </p:cNvCxnSpPr>
          <p:nvPr/>
        </p:nvCxnSpPr>
        <p:spPr>
          <a:xfrm>
            <a:off x="5564696" y="55686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649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38AB78-560C-40CE-B790-A9AEB86E9FD2}"/>
              </a:ext>
            </a:extLst>
          </p:cNvPr>
          <p:cNvSpPr txBox="1"/>
          <p:nvPr/>
        </p:nvSpPr>
        <p:spPr>
          <a:xfrm>
            <a:off x="2659310" y="204532"/>
            <a:ext cx="296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1.2  Export Clean Up</a:t>
            </a:r>
            <a:endParaRPr lang="en-IN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933FC0-6AC7-4718-A3DF-866463DE2CBD}"/>
              </a:ext>
            </a:extLst>
          </p:cNvPr>
          <p:cNvSpPr txBox="1"/>
          <p:nvPr/>
        </p:nvSpPr>
        <p:spPr>
          <a:xfrm>
            <a:off x="5620623" y="251392"/>
            <a:ext cx="2732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Automation</a:t>
            </a:r>
            <a:endParaRPr lang="en-IN" sz="2400" b="1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A22ADB1-C9FD-4EC6-9CF1-37E10E5605D2}"/>
              </a:ext>
            </a:extLst>
          </p:cNvPr>
          <p:cNvCxnSpPr>
            <a:cxnSpLocks/>
          </p:cNvCxnSpPr>
          <p:nvPr/>
        </p:nvCxnSpPr>
        <p:spPr>
          <a:xfrm>
            <a:off x="5422083" y="472973"/>
            <a:ext cx="19854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D4287E6-E780-4517-8AB5-81766EC171D5}"/>
              </a:ext>
            </a:extLst>
          </p:cNvPr>
          <p:cNvSpPr txBox="1"/>
          <p:nvPr/>
        </p:nvSpPr>
        <p:spPr>
          <a:xfrm>
            <a:off x="264951" y="1659253"/>
            <a:ext cx="4508385" cy="2356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IN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Punctuation Removing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Punctuation removing from First Name, Middle Name, Last Name, Suffix</a:t>
            </a:r>
          </a:p>
          <a:p>
            <a:pPr lvl="1">
              <a:lnSpc>
                <a:spcPct val="107000"/>
              </a:lnSpc>
            </a:pP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Punctuation removing from Street Address, City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Punctuation removing from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other columns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66AFE8-5A9B-4286-B250-578E8B0D9D07}"/>
              </a:ext>
            </a:extLst>
          </p:cNvPr>
          <p:cNvSpPr txBox="1"/>
          <p:nvPr/>
        </p:nvSpPr>
        <p:spPr>
          <a:xfrm>
            <a:off x="5422083" y="1568683"/>
            <a:ext cx="6094602" cy="3273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IN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Formatting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>
              <a:lnSpc>
                <a:spcPct val="107000"/>
              </a:lnSpc>
            </a:pP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Names should have a proper format.</a:t>
            </a:r>
          </a:p>
          <a:p>
            <a:pPr marL="914400">
              <a:lnSpc>
                <a:spcPct val="107000"/>
              </a:lnSpc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Example: James </a:t>
            </a:r>
            <a:r>
              <a:rPr lang="en-I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Mcdonald</a:t>
            </a: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should have format like James McDonald</a:t>
            </a:r>
          </a:p>
          <a:p>
            <a:pPr marL="914400">
              <a:lnSpc>
                <a:spcPct val="107000"/>
              </a:lnSpc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</a:t>
            </a:r>
            <a:r>
              <a:rPr lang="en-IN" sz="16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Hcl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Pvt Ltd should have format like HCL Pvt Ltd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>
              <a:lnSpc>
                <a:spcPct val="107000"/>
              </a:lnSpc>
            </a:pP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Address should have proper format also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Phone Number format correction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……..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81B861-A5D1-459F-9F88-DD0AF5D2DE18}"/>
              </a:ext>
            </a:extLst>
          </p:cNvPr>
          <p:cNvSpPr txBox="1"/>
          <p:nvPr/>
        </p:nvSpPr>
        <p:spPr>
          <a:xfrm>
            <a:off x="264951" y="4724030"/>
            <a:ext cx="6094602" cy="1463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</a:pPr>
            <a:r>
              <a:rPr lang="en-IN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Cleaning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Trimming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Data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Cleaning the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</a:t>
            </a:r>
          </a:p>
          <a:p>
            <a:pPr marL="742950" lvl="1" indent="-28575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Removing char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(160) from the Data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B3DFA197-3E1E-4087-A045-573C22E9C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66" y="259232"/>
            <a:ext cx="900419" cy="81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224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1928</Words>
  <Application>Microsoft Office PowerPoint</Application>
  <PresentationFormat>Widescreen</PresentationFormat>
  <Paragraphs>714</Paragraphs>
  <Slides>32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-apple-system</vt:lpstr>
      <vt:lpstr>Arial</vt:lpstr>
      <vt:lpstr>Calibri</vt:lpstr>
      <vt:lpstr>Calibri Light</vt:lpstr>
      <vt:lpstr>Google Sans</vt:lpstr>
      <vt:lpstr>Symbol</vt:lpstr>
      <vt:lpstr>Office Theme</vt:lpstr>
      <vt:lpstr>PowerPoint Presentation</vt:lpstr>
      <vt:lpstr>PowerPoint Presentation</vt:lpstr>
      <vt:lpstr>PowerPoint Presentation</vt:lpstr>
      <vt:lpstr>Data Breach with SQL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Legal Sifter with SQL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Separation of Tags with SQL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</dc:creator>
  <cp:lastModifiedBy>Surya</cp:lastModifiedBy>
  <cp:revision>19</cp:revision>
  <dcterms:created xsi:type="dcterms:W3CDTF">2020-10-12T12:17:02Z</dcterms:created>
  <dcterms:modified xsi:type="dcterms:W3CDTF">2020-10-13T04:02:04Z</dcterms:modified>
</cp:coreProperties>
</file>

<file path=docProps/thumbnail.jpeg>
</file>